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0"/>
  </p:handoutMasterIdLst>
  <p:sldIdLst>
    <p:sldId id="256" r:id="rId3"/>
    <p:sldId id="261" r:id="rId5"/>
    <p:sldId id="286" r:id="rId6"/>
    <p:sldId id="362" r:id="rId7"/>
    <p:sldId id="361" r:id="rId8"/>
    <p:sldId id="268" r:id="rId9"/>
    <p:sldId id="292" r:id="rId10"/>
    <p:sldId id="291" r:id="rId11"/>
    <p:sldId id="271" r:id="rId12"/>
    <p:sldId id="318" r:id="rId13"/>
    <p:sldId id="285" r:id="rId14"/>
    <p:sldId id="276" r:id="rId15"/>
    <p:sldId id="272" r:id="rId16"/>
    <p:sldId id="310" r:id="rId17"/>
    <p:sldId id="273" r:id="rId18"/>
    <p:sldId id="278" r:id="rId19"/>
    <p:sldId id="279" r:id="rId20"/>
    <p:sldId id="293" r:id="rId21"/>
    <p:sldId id="281" r:id="rId22"/>
    <p:sldId id="294" r:id="rId23"/>
    <p:sldId id="282" r:id="rId24"/>
    <p:sldId id="290" r:id="rId25"/>
    <p:sldId id="295" r:id="rId26"/>
    <p:sldId id="312" r:id="rId27"/>
    <p:sldId id="296" r:id="rId28"/>
    <p:sldId id="301" r:id="rId29"/>
    <p:sldId id="287" r:id="rId30"/>
    <p:sldId id="297" r:id="rId31"/>
    <p:sldId id="313" r:id="rId32"/>
    <p:sldId id="305" r:id="rId33"/>
    <p:sldId id="306" r:id="rId34"/>
    <p:sldId id="316" r:id="rId35"/>
    <p:sldId id="298" r:id="rId36"/>
    <p:sldId id="302" r:id="rId37"/>
    <p:sldId id="314" r:id="rId38"/>
    <p:sldId id="303" r:id="rId39"/>
    <p:sldId id="304" r:id="rId40"/>
    <p:sldId id="315" r:id="rId41"/>
    <p:sldId id="404" r:id="rId42"/>
    <p:sldId id="288" r:id="rId43"/>
    <p:sldId id="353" r:id="rId44"/>
    <p:sldId id="309" r:id="rId45"/>
    <p:sldId id="308" r:id="rId46"/>
    <p:sldId id="317" r:id="rId47"/>
    <p:sldId id="319" r:id="rId48"/>
    <p:sldId id="267"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0923" autoAdjust="0"/>
  </p:normalViewPr>
  <p:slideViewPr>
    <p:cSldViewPr snapToGrid="0" showGuides="1">
      <p:cViewPr varScale="1">
        <p:scale>
          <a:sx n="70" d="100"/>
          <a:sy n="70" d="100"/>
        </p:scale>
        <p:origin x="1166" y="48"/>
      </p:cViewPr>
      <p:guideLst>
        <p:guide orient="horz" pos="2160"/>
        <p:guide pos="3814"/>
      </p:guideLst>
    </p:cSldViewPr>
  </p:slideViewPr>
  <p:notesTextViewPr>
    <p:cViewPr>
      <p:scale>
        <a:sx n="1" d="1"/>
        <a:sy n="1" d="1"/>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DC1B5AF-562B-48DF-ADBA-AAF9138716FE}" type="doc">
      <dgm:prSet loTypeId="urn:microsoft.com/office/officeart/2005/8/layout/arrow6" loCatId="relationship" qsTypeId="urn:microsoft.com/office/officeart/2005/8/quickstyle/simple1" qsCatId="simple" csTypeId="urn:microsoft.com/office/officeart/2005/8/colors/colorful3" csCatId="colorful" phldr="1"/>
      <dgm:spPr/>
      <dgm:t>
        <a:bodyPr/>
        <a:lstStyle/>
        <a:p>
          <a:endParaRPr lang="zh-CN" altLang="en-US"/>
        </a:p>
      </dgm:t>
    </dgm:pt>
    <dgm:pt modelId="{4B354B73-8AAE-4105-A5B6-41CC6022AB4B}">
      <dgm:prSet phldrT="[文本]"/>
      <dgm:spPr/>
      <dgm:t>
        <a:bodyPr/>
        <a:lstStyle/>
        <a:p>
          <a:r>
            <a:rPr lang="en-US" altLang="zh-CN" dirty="0" err="1"/>
            <a:t>jerasure</a:t>
          </a:r>
          <a:endParaRPr lang="zh-CN" altLang="en-US" dirty="0"/>
        </a:p>
      </dgm:t>
    </dgm:pt>
    <dgm:pt modelId="{41419F4D-4E31-400B-A01C-E87D3F268030}" cxnId="{7CB09F0A-3340-4306-8629-042B5847814E}" type="parTrans">
      <dgm:prSet/>
      <dgm:spPr/>
      <dgm:t>
        <a:bodyPr/>
        <a:lstStyle/>
        <a:p>
          <a:endParaRPr lang="zh-CN" altLang="en-US"/>
        </a:p>
      </dgm:t>
    </dgm:pt>
    <dgm:pt modelId="{9A3707FC-73ED-403E-B393-B54F5CB63259}" cxnId="{7CB09F0A-3340-4306-8629-042B5847814E}" type="sibTrans">
      <dgm:prSet/>
      <dgm:spPr/>
      <dgm:t>
        <a:bodyPr/>
        <a:lstStyle/>
        <a:p>
          <a:endParaRPr lang="zh-CN" altLang="en-US"/>
        </a:p>
      </dgm:t>
    </dgm:pt>
    <dgm:pt modelId="{8BCCC0E3-6A05-4762-87F8-CF5CE60ABA6D}">
      <dgm:prSet phldrT="[文本]"/>
      <dgm:spPr/>
      <dgm:t>
        <a:bodyPr/>
        <a:lstStyle/>
        <a:p>
          <a:r>
            <a:rPr lang="en-US" altLang="zh-CN" dirty="0"/>
            <a:t>ISA-l</a:t>
          </a:r>
          <a:endParaRPr lang="zh-CN" altLang="en-US" dirty="0"/>
        </a:p>
      </dgm:t>
    </dgm:pt>
    <dgm:pt modelId="{359BEF15-000E-47E7-8EFD-DB3D9796252E}" cxnId="{EEBC0E7A-5DBE-4648-97FE-DDCD64668277}" type="parTrans">
      <dgm:prSet/>
      <dgm:spPr/>
      <dgm:t>
        <a:bodyPr/>
        <a:lstStyle/>
        <a:p>
          <a:endParaRPr lang="zh-CN" altLang="en-US"/>
        </a:p>
      </dgm:t>
    </dgm:pt>
    <dgm:pt modelId="{21821087-8306-457E-8C48-553B688B2D69}" cxnId="{EEBC0E7A-5DBE-4648-97FE-DDCD64668277}" type="sibTrans">
      <dgm:prSet/>
      <dgm:spPr/>
      <dgm:t>
        <a:bodyPr/>
        <a:lstStyle/>
        <a:p>
          <a:endParaRPr lang="zh-CN" altLang="en-US"/>
        </a:p>
      </dgm:t>
    </dgm:pt>
    <dgm:pt modelId="{33A51775-D9B1-4054-B897-C57591006282}" type="pres">
      <dgm:prSet presAssocID="{0DC1B5AF-562B-48DF-ADBA-AAF9138716FE}" presName="compositeShape" presStyleCnt="0">
        <dgm:presLayoutVars>
          <dgm:chMax val="2"/>
          <dgm:dir/>
          <dgm:resizeHandles val="exact"/>
        </dgm:presLayoutVars>
      </dgm:prSet>
      <dgm:spPr/>
    </dgm:pt>
    <dgm:pt modelId="{9626EEC2-7EBC-4CCB-8680-F4408FC5421E}" type="pres">
      <dgm:prSet presAssocID="{0DC1B5AF-562B-48DF-ADBA-AAF9138716FE}" presName="ribbon" presStyleLbl="node1" presStyleIdx="0" presStyleCnt="1"/>
      <dgm:spPr/>
    </dgm:pt>
    <dgm:pt modelId="{245C1459-D7B2-4797-83B0-8693711D5E78}" type="pres">
      <dgm:prSet presAssocID="{0DC1B5AF-562B-48DF-ADBA-AAF9138716FE}" presName="leftArrowText" presStyleLbl="node1" presStyleIdx="0" presStyleCnt="1">
        <dgm:presLayoutVars>
          <dgm:chMax val="0"/>
          <dgm:bulletEnabled val="1"/>
        </dgm:presLayoutVars>
      </dgm:prSet>
      <dgm:spPr/>
    </dgm:pt>
    <dgm:pt modelId="{386CDB20-AA1F-4753-8661-3757E7814833}" type="pres">
      <dgm:prSet presAssocID="{0DC1B5AF-562B-48DF-ADBA-AAF9138716FE}" presName="rightArrowText" presStyleLbl="node1" presStyleIdx="0" presStyleCnt="1">
        <dgm:presLayoutVars>
          <dgm:chMax val="0"/>
          <dgm:bulletEnabled val="1"/>
        </dgm:presLayoutVars>
      </dgm:prSet>
      <dgm:spPr/>
    </dgm:pt>
  </dgm:ptLst>
  <dgm:cxnLst>
    <dgm:cxn modelId="{7CB09F0A-3340-4306-8629-042B5847814E}" srcId="{0DC1B5AF-562B-48DF-ADBA-AAF9138716FE}" destId="{4B354B73-8AAE-4105-A5B6-41CC6022AB4B}" srcOrd="0" destOrd="0" parTransId="{41419F4D-4E31-400B-A01C-E87D3F268030}" sibTransId="{9A3707FC-73ED-403E-B393-B54F5CB63259}"/>
    <dgm:cxn modelId="{43E60D75-C858-4735-A66B-332A81631EAB}" type="presOf" srcId="{8BCCC0E3-6A05-4762-87F8-CF5CE60ABA6D}" destId="{386CDB20-AA1F-4753-8661-3757E7814833}" srcOrd="0" destOrd="0" presId="urn:microsoft.com/office/officeart/2005/8/layout/arrow6"/>
    <dgm:cxn modelId="{CD035E75-CE99-412E-A1F1-6C4A1FE00FFB}" type="presOf" srcId="{4B354B73-8AAE-4105-A5B6-41CC6022AB4B}" destId="{245C1459-D7B2-4797-83B0-8693711D5E78}" srcOrd="0" destOrd="0" presId="urn:microsoft.com/office/officeart/2005/8/layout/arrow6"/>
    <dgm:cxn modelId="{EEBC0E7A-5DBE-4648-97FE-DDCD64668277}" srcId="{0DC1B5AF-562B-48DF-ADBA-AAF9138716FE}" destId="{8BCCC0E3-6A05-4762-87F8-CF5CE60ABA6D}" srcOrd="1" destOrd="0" parTransId="{359BEF15-000E-47E7-8EFD-DB3D9796252E}" sibTransId="{21821087-8306-457E-8C48-553B688B2D69}"/>
    <dgm:cxn modelId="{10B9268D-68A5-47DD-AD18-07806E03E0DD}" type="presOf" srcId="{0DC1B5AF-562B-48DF-ADBA-AAF9138716FE}" destId="{33A51775-D9B1-4054-B897-C57591006282}" srcOrd="0" destOrd="0" presId="urn:microsoft.com/office/officeart/2005/8/layout/arrow6"/>
    <dgm:cxn modelId="{4FCCB18B-9C25-403E-BB4A-F35977C626AC}" type="presParOf" srcId="{33A51775-D9B1-4054-B897-C57591006282}" destId="{9626EEC2-7EBC-4CCB-8680-F4408FC5421E}" srcOrd="0" destOrd="0" presId="urn:microsoft.com/office/officeart/2005/8/layout/arrow6"/>
    <dgm:cxn modelId="{A5000E9B-7E4B-4B4A-90C5-983C81421503}" type="presParOf" srcId="{33A51775-D9B1-4054-B897-C57591006282}" destId="{245C1459-D7B2-4797-83B0-8693711D5E78}" srcOrd="1" destOrd="0" presId="urn:microsoft.com/office/officeart/2005/8/layout/arrow6"/>
    <dgm:cxn modelId="{080B9F3B-9692-4945-99B2-FFEE7AE9A03D}" type="presParOf" srcId="{33A51775-D9B1-4054-B897-C57591006282}" destId="{386CDB20-AA1F-4753-8661-3757E7814833}" srcOrd="2" destOrd="0" presId="urn:microsoft.com/office/officeart/2005/8/layout/arrow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26EEC2-7EBC-4CCB-8680-F4408FC5421E}">
      <dsp:nvSpPr>
        <dsp:cNvPr id="0" name=""/>
        <dsp:cNvSpPr/>
      </dsp:nvSpPr>
      <dsp:spPr>
        <a:xfrm>
          <a:off x="0" y="1083733"/>
          <a:ext cx="8128000" cy="3251199"/>
        </a:xfrm>
        <a:prstGeom prst="leftRightRibb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5C1459-D7B2-4797-83B0-8693711D5E78}">
      <dsp:nvSpPr>
        <dsp:cNvPr id="0" name=""/>
        <dsp:cNvSpPr/>
      </dsp:nvSpPr>
      <dsp:spPr>
        <a:xfrm>
          <a:off x="975360" y="1652693"/>
          <a:ext cx="2682239" cy="15930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227584" rIns="0" bIns="243840" numCol="1" spcCol="1270" anchor="ctr" anchorCtr="0">
          <a:noAutofit/>
        </a:bodyPr>
        <a:lstStyle/>
        <a:p>
          <a:pPr marL="0" lvl="0" indent="0" algn="ctr" defTabSz="2844800">
            <a:lnSpc>
              <a:spcPct val="90000"/>
            </a:lnSpc>
            <a:spcBef>
              <a:spcPct val="0"/>
            </a:spcBef>
            <a:spcAft>
              <a:spcPct val="35000"/>
            </a:spcAft>
            <a:buNone/>
          </a:pPr>
          <a:r>
            <a:rPr lang="en-US" altLang="zh-CN" sz="6400" kern="1200" dirty="0" err="1"/>
            <a:t>jerasure</a:t>
          </a:r>
          <a:endParaRPr lang="zh-CN" altLang="en-US" sz="6400" kern="1200" dirty="0"/>
        </a:p>
      </dsp:txBody>
      <dsp:txXfrm>
        <a:off x="975360" y="1652693"/>
        <a:ext cx="2682239" cy="1593088"/>
      </dsp:txXfrm>
    </dsp:sp>
    <dsp:sp modelId="{386CDB20-AA1F-4753-8661-3757E7814833}">
      <dsp:nvSpPr>
        <dsp:cNvPr id="0" name=""/>
        <dsp:cNvSpPr/>
      </dsp:nvSpPr>
      <dsp:spPr>
        <a:xfrm>
          <a:off x="4064000" y="2172885"/>
          <a:ext cx="3169920" cy="15930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227584" rIns="0" bIns="243840" numCol="1" spcCol="1270" anchor="ctr" anchorCtr="0">
          <a:noAutofit/>
        </a:bodyPr>
        <a:lstStyle/>
        <a:p>
          <a:pPr marL="0" lvl="0" indent="0" algn="ctr" defTabSz="2844800">
            <a:lnSpc>
              <a:spcPct val="90000"/>
            </a:lnSpc>
            <a:spcBef>
              <a:spcPct val="0"/>
            </a:spcBef>
            <a:spcAft>
              <a:spcPct val="35000"/>
            </a:spcAft>
            <a:buNone/>
          </a:pPr>
          <a:r>
            <a:rPr lang="en-US" altLang="zh-CN" sz="6400" kern="1200" dirty="0"/>
            <a:t>ISA-l</a:t>
          </a:r>
          <a:endParaRPr lang="zh-CN" altLang="en-US" sz="6400" kern="1200" dirty="0"/>
        </a:p>
      </dsp:txBody>
      <dsp:txXfrm>
        <a:off x="4064000" y="2172885"/>
        <a:ext cx="3169920" cy="1593088"/>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ar" val="2.5"/>
      <dgm:param type="vertAlign" val="mid"/>
      <dgm:param type="horzAlign" val="ctr"/>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66F7A2-ACE5-4EAA-A4A9-5418C39361F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6CA6FF-A7CB-4F1C-9F9A-DB043AB425A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4" Type="http://schemas.openxmlformats.org/officeDocument/2006/relationships/hyperlink" Target="http://docs.ceph.org.cn/install/manual-deployment/" TargetMode="External"/><Relationship Id="rId3" Type="http://schemas.openxmlformats.org/officeDocument/2006/relationships/hyperlink" Target="https://github.com/ceph/ceph" TargetMode="External"/><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6CA6FF-A7CB-4F1C-9F9A-DB043AB425A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纠删码则不仅具备识别错码和纠正错码的功能，而且当错码超过纠正范围时，还可把无法纠错的信息删除。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而纠删码应用的场景呢，就像之前讲述过的一样是在分布式系统中的一个数据冗余技术，除此之外比较常见的数据冗余技术还有多副本。</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56CA6FF-A7CB-4F1C-9F9A-DB043AB425A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6CA6FF-A7CB-4F1C-9F9A-DB043AB425A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在之前介绍的过关于</a:t>
            </a:r>
            <a:r>
              <a:rPr lang="en-US" altLang="zh-CN" sz="1200" b="0" i="0" kern="1200" dirty="0" err="1">
                <a:solidFill>
                  <a:schemeClr val="tx1"/>
                </a:solidFill>
                <a:effectLst/>
                <a:latin typeface="+mn-lt"/>
                <a:ea typeface="+mn-ea"/>
                <a:cs typeface="+mn-cs"/>
              </a:rPr>
              <a:t>jeasure</a:t>
            </a:r>
            <a:r>
              <a:rPr lang="zh-CN" altLang="en-US" sz="1200" b="0" i="0" kern="1200" dirty="0">
                <a:solidFill>
                  <a:schemeClr val="tx1"/>
                </a:solidFill>
                <a:effectLst/>
                <a:latin typeface="+mn-lt"/>
                <a:ea typeface="+mn-ea"/>
                <a:cs typeface="+mn-cs"/>
              </a:rPr>
              <a:t>插件的矩阵计算的基础之上，由于可以</a:t>
            </a:r>
            <a:r>
              <a:rPr lang="en-US" altLang="zh-CN" sz="1200" b="0" i="0" kern="1200" dirty="0" err="1">
                <a:solidFill>
                  <a:schemeClr val="tx1"/>
                </a:solidFill>
                <a:effectLst/>
                <a:latin typeface="+mn-lt"/>
                <a:ea typeface="+mn-ea"/>
                <a:cs typeface="+mn-cs"/>
              </a:rPr>
              <a:t>isa</a:t>
            </a:r>
            <a:r>
              <a:rPr lang="zh-CN" altLang="en-US" sz="1200" b="0" i="0" kern="1200" dirty="0">
                <a:solidFill>
                  <a:schemeClr val="tx1"/>
                </a:solidFill>
                <a:effectLst/>
                <a:latin typeface="+mn-lt"/>
                <a:ea typeface="+mn-ea"/>
                <a:cs typeface="+mn-cs"/>
              </a:rPr>
              <a:t>库对于</a:t>
            </a:r>
            <a:r>
              <a:rPr lang="en-US" altLang="zh-CN" sz="1200" b="0" i="0" kern="1200" dirty="0">
                <a:solidFill>
                  <a:schemeClr val="tx1"/>
                </a:solidFill>
                <a:effectLst/>
                <a:latin typeface="+mn-lt"/>
                <a:ea typeface="+mn-ea"/>
                <a:cs typeface="+mn-cs"/>
              </a:rPr>
              <a:t>intel</a:t>
            </a:r>
            <a:r>
              <a:rPr lang="zh-CN" altLang="en-US" sz="1200" b="0" i="0" kern="1200" dirty="0">
                <a:solidFill>
                  <a:schemeClr val="tx1"/>
                </a:solidFill>
                <a:effectLst/>
                <a:latin typeface="+mn-lt"/>
                <a:ea typeface="+mn-ea"/>
                <a:cs typeface="+mn-cs"/>
              </a:rPr>
              <a:t>的处理器上使用的情况上，运用了</a:t>
            </a:r>
            <a:r>
              <a:rPr lang="en-US" altLang="zh-CN" sz="1200" b="0" i="0" kern="1200" dirty="0">
                <a:solidFill>
                  <a:schemeClr val="tx1"/>
                </a:solidFill>
                <a:effectLst/>
                <a:latin typeface="+mn-lt"/>
                <a:ea typeface="+mn-ea"/>
                <a:cs typeface="+mn-cs"/>
              </a:rPr>
              <a:t>SIMD</a:t>
            </a:r>
            <a:r>
              <a:rPr lang="zh-CN" altLang="en-US" sz="1200" b="0" i="0" kern="1200" dirty="0">
                <a:solidFill>
                  <a:schemeClr val="tx1"/>
                </a:solidFill>
                <a:effectLst/>
                <a:latin typeface="+mn-lt"/>
                <a:ea typeface="+mn-ea"/>
                <a:cs typeface="+mn-cs"/>
              </a:rPr>
              <a:t>指令集的技术进行加速，然后进一步加快了矩阵的运算。</a:t>
            </a:r>
            <a:endParaRPr lang="zh-CN" altLang="en-US" dirty="0"/>
          </a:p>
        </p:txBody>
      </p:sp>
      <p:sp>
        <p:nvSpPr>
          <p:cNvPr id="4" name="灯片编号占位符 3"/>
          <p:cNvSpPr>
            <a:spLocks noGrp="1"/>
          </p:cNvSpPr>
          <p:nvPr>
            <p:ph type="sldNum" sz="quarter" idx="10"/>
          </p:nvPr>
        </p:nvSpPr>
        <p:spPr/>
        <p:txBody>
          <a:bodyPr/>
          <a:lstStyle/>
          <a:p>
            <a:fld id="{C56CA6FF-A7CB-4F1C-9F9A-DB043AB425A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LRC</a:t>
            </a:r>
            <a:r>
              <a:rPr lang="zh-CN" altLang="en-US" sz="1200" b="0" i="0" kern="1200" dirty="0">
                <a:solidFill>
                  <a:schemeClr val="tx1"/>
                </a:solidFill>
                <a:effectLst/>
                <a:latin typeface="+mn-lt"/>
                <a:ea typeface="+mn-ea"/>
                <a:cs typeface="+mn-cs"/>
              </a:rPr>
              <a:t>就会生成额外的局部校验块，这对于带宽方面还是有比较明显的提升的。使用局部校验块可以降低主机间的恢复带宽，同时也可以降低机架间的恢复带宽。</a:t>
            </a:r>
            <a:endParaRPr lang="zh-CN" altLang="en-US" dirty="0"/>
          </a:p>
        </p:txBody>
      </p:sp>
      <p:sp>
        <p:nvSpPr>
          <p:cNvPr id="4" name="灯片编号占位符 3"/>
          <p:cNvSpPr>
            <a:spLocks noGrp="1"/>
          </p:cNvSpPr>
          <p:nvPr>
            <p:ph type="sldNum" sz="quarter" idx="10"/>
          </p:nvPr>
        </p:nvSpPr>
        <p:spPr/>
        <p:txBody>
          <a:bodyPr/>
          <a:lstStyle/>
          <a:p>
            <a:fld id="{C56CA6FF-A7CB-4F1C-9F9A-DB043AB425A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SHEC(Shingled Erasure Code)</a:t>
            </a:r>
            <a:r>
              <a:rPr lang="zh-CN" altLang="en-US" sz="1200" b="0" i="0" kern="1200" dirty="0">
                <a:solidFill>
                  <a:schemeClr val="tx1"/>
                </a:solidFill>
                <a:effectLst/>
                <a:latin typeface="+mn-lt"/>
                <a:ea typeface="+mn-ea"/>
                <a:cs typeface="+mn-cs"/>
              </a:rPr>
              <a:t>利用多个奇偶校组验实现</a:t>
            </a:r>
            <a:r>
              <a:rPr lang="en-US" altLang="zh-CN" sz="1200" b="0" i="0" kern="1200" dirty="0">
                <a:solidFill>
                  <a:schemeClr val="tx1"/>
                </a:solidFill>
                <a:effectLst/>
                <a:latin typeface="+mn-lt"/>
                <a:ea typeface="+mn-ea"/>
                <a:cs typeface="+mn-cs"/>
              </a:rPr>
              <a:t>EC</a:t>
            </a:r>
            <a:r>
              <a:rPr lang="zh-CN" altLang="en-US" sz="1200" b="0" i="0" kern="1200" dirty="0">
                <a:solidFill>
                  <a:schemeClr val="tx1"/>
                </a:solidFill>
                <a:effectLst/>
                <a:latin typeface="+mn-lt"/>
                <a:ea typeface="+mn-ea"/>
                <a:cs typeface="+mn-cs"/>
              </a:rPr>
              <a:t>算法</a:t>
            </a:r>
            <a:r>
              <a:rPr lang="en-US" altLang="zh-CN" sz="1200" b="0" i="0" kern="1200" dirty="0">
                <a:solidFill>
                  <a:schemeClr val="tx1"/>
                </a:solidFill>
                <a:effectLst/>
                <a:latin typeface="+mn-lt"/>
                <a:ea typeface="+mn-ea"/>
                <a:cs typeface="+mn-cs"/>
              </a:rPr>
              <a:t>, SHEC(</a:t>
            </a:r>
            <a:r>
              <a:rPr lang="en-US" altLang="zh-CN" sz="1200" b="0" i="0" kern="1200" dirty="0" err="1">
                <a:solidFill>
                  <a:schemeClr val="tx1"/>
                </a:solidFill>
                <a:effectLst/>
                <a:latin typeface="+mn-lt"/>
                <a:ea typeface="+mn-ea"/>
                <a:cs typeface="+mn-cs"/>
              </a:rPr>
              <a:t>k,m,c</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表示</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个有效数据块</a:t>
            </a:r>
            <a:r>
              <a:rPr lang="en-US" altLang="zh-CN" sz="1200" b="0" i="0" kern="1200" dirty="0">
                <a:solidFill>
                  <a:schemeClr val="tx1"/>
                </a:solidFill>
                <a:effectLst/>
                <a:latin typeface="+mn-lt"/>
                <a:ea typeface="+mn-ea"/>
                <a:cs typeface="+mn-cs"/>
              </a:rPr>
              <a:t>, m</a:t>
            </a:r>
            <a:r>
              <a:rPr lang="zh-CN" altLang="en-US" sz="1200" b="0" i="0" kern="1200" dirty="0">
                <a:solidFill>
                  <a:schemeClr val="tx1"/>
                </a:solidFill>
                <a:effectLst/>
                <a:latin typeface="+mn-lt"/>
                <a:ea typeface="+mn-ea"/>
                <a:cs typeface="+mn-cs"/>
              </a:rPr>
              <a:t>个奇偶校验块</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可以容忍</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个块错误</a:t>
            </a:r>
            <a:r>
              <a:rPr lang="en-US" altLang="zh-CN" sz="1200" b="0" i="0" kern="1200" dirty="0">
                <a:solidFill>
                  <a:schemeClr val="tx1"/>
                </a:solidFill>
                <a:effectLst/>
                <a:latin typeface="+mn-lt"/>
                <a:ea typeface="+mn-ea"/>
                <a:cs typeface="+mn-cs"/>
              </a:rPr>
              <a:t>. SHEC</a:t>
            </a:r>
            <a:r>
              <a:rPr lang="zh-CN" altLang="en-US" sz="1200" b="0" i="0" kern="1200" dirty="0">
                <a:solidFill>
                  <a:schemeClr val="tx1"/>
                </a:solidFill>
                <a:effectLst/>
                <a:latin typeface="+mn-lt"/>
                <a:ea typeface="+mn-ea"/>
                <a:cs typeface="+mn-cs"/>
              </a:rPr>
              <a:t>能快速的恢复数据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是因为每个坏块都可以做到局部数据恢复</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而无需读取全局数据才能恢复</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对于数据的读取速度没有影响</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但是一般</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数值小于</a:t>
            </a:r>
            <a:r>
              <a:rPr lang="en-US" altLang="zh-CN" sz="1200" b="0" i="0" kern="1200" dirty="0">
                <a:solidFill>
                  <a:schemeClr val="tx1"/>
                </a:solidFill>
                <a:effectLst/>
                <a:latin typeface="+mn-lt"/>
                <a:ea typeface="+mn-ea"/>
                <a:cs typeface="+mn-cs"/>
              </a:rPr>
              <a:t>m, </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SHEC</a:t>
            </a:r>
            <a:r>
              <a:rPr lang="zh-CN" altLang="en-US" sz="1200" b="0" i="0" kern="1200" dirty="0">
                <a:solidFill>
                  <a:schemeClr val="tx1"/>
                </a:solidFill>
                <a:effectLst/>
                <a:latin typeface="+mn-lt"/>
                <a:ea typeface="+mn-ea"/>
                <a:cs typeface="+mn-cs"/>
              </a:rPr>
              <a:t>的空间利用率相对低</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一般认为</a:t>
            </a:r>
            <a:r>
              <a:rPr lang="en-US" altLang="zh-CN" sz="1200" b="0" i="0" kern="1200" dirty="0">
                <a:solidFill>
                  <a:schemeClr val="tx1"/>
                </a:solidFill>
                <a:effectLst/>
                <a:latin typeface="+mn-lt"/>
                <a:ea typeface="+mn-ea"/>
                <a:cs typeface="+mn-cs"/>
              </a:rPr>
              <a:t>,SHEC(</a:t>
            </a:r>
            <a:r>
              <a:rPr lang="en-US" altLang="zh-CN" sz="1200" b="0" i="0" kern="1200" dirty="0" err="1">
                <a:solidFill>
                  <a:schemeClr val="tx1"/>
                </a:solidFill>
                <a:effectLst/>
                <a:latin typeface="+mn-lt"/>
                <a:ea typeface="+mn-ea"/>
                <a:cs typeface="+mn-cs"/>
              </a:rPr>
              <a:t>mSHEC</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算法用于需要快速恢复数据的场合。</a:t>
            </a:r>
            <a:endParaRPr lang="zh-CN" altLang="en-US" dirty="0"/>
          </a:p>
        </p:txBody>
      </p:sp>
      <p:sp>
        <p:nvSpPr>
          <p:cNvPr id="4" name="灯片编号占位符 3"/>
          <p:cNvSpPr>
            <a:spLocks noGrp="1"/>
          </p:cNvSpPr>
          <p:nvPr>
            <p:ph type="sldNum" sz="quarter" idx="10"/>
          </p:nvPr>
        </p:nvSpPr>
        <p:spPr/>
        <p:txBody>
          <a:bodyPr/>
          <a:lstStyle/>
          <a:p>
            <a:fld id="{C56CA6FF-A7CB-4F1C-9F9A-DB043AB425A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 </a:t>
            </a:r>
            <a:r>
              <a:rPr lang="zh-CN" altLang="en-US" dirty="0"/>
              <a:t>回写模式： 管理员把缓存层配置为 </a:t>
            </a:r>
            <a:r>
              <a:rPr lang="en-US" altLang="zh-CN" dirty="0"/>
              <a:t>writeback </a:t>
            </a:r>
            <a:r>
              <a:rPr lang="zh-CN" altLang="en-US" dirty="0"/>
              <a:t>模式时， </a:t>
            </a:r>
            <a:r>
              <a:rPr lang="en-US" altLang="zh-CN" dirty="0" err="1"/>
              <a:t>Ceph</a:t>
            </a:r>
            <a:r>
              <a:rPr lang="en-US" altLang="zh-CN" dirty="0"/>
              <a:t> </a:t>
            </a:r>
            <a:r>
              <a:rPr lang="zh-CN" altLang="en-US" dirty="0"/>
              <a:t>客户端们会把数据写入缓存层、并收到缓存层发来的 </a:t>
            </a:r>
            <a:r>
              <a:rPr lang="en-US" altLang="zh-CN" dirty="0"/>
              <a:t>ACK </a:t>
            </a:r>
            <a:r>
              <a:rPr lang="zh-CN" altLang="en-US" dirty="0"/>
              <a:t>；写入缓存层的数据会被迁移到存储层、然后从缓存层刷掉。直观地看，缓存层位于后端存储层的“前面”，当 </a:t>
            </a:r>
            <a:r>
              <a:rPr lang="en-US" altLang="zh-CN" dirty="0" err="1"/>
              <a:t>Ceph</a:t>
            </a:r>
            <a:r>
              <a:rPr lang="en-US" altLang="zh-CN" dirty="0"/>
              <a:t> </a:t>
            </a:r>
            <a:r>
              <a:rPr lang="zh-CN" altLang="en-US" dirty="0"/>
              <a:t>客户端要读取的数据位于存储层时，缓存层代理会把这些数据迁移到缓存层，然后再发往 </a:t>
            </a:r>
            <a:r>
              <a:rPr lang="en-US" altLang="zh-CN" dirty="0" err="1"/>
              <a:t>Ceph</a:t>
            </a:r>
            <a:r>
              <a:rPr lang="en-US" altLang="zh-CN" dirty="0"/>
              <a:t> </a:t>
            </a:r>
            <a:r>
              <a:rPr lang="zh-CN" altLang="en-US" dirty="0"/>
              <a:t>客户端。从此， </a:t>
            </a:r>
            <a:r>
              <a:rPr lang="en-US" altLang="zh-CN" dirty="0" err="1"/>
              <a:t>Ceph</a:t>
            </a:r>
            <a:r>
              <a:rPr lang="en-US" altLang="zh-CN" dirty="0"/>
              <a:t> </a:t>
            </a:r>
            <a:r>
              <a:rPr lang="zh-CN" altLang="en-US" dirty="0"/>
              <a:t>客户端将与缓存层进行 </a:t>
            </a:r>
            <a:r>
              <a:rPr lang="en-US" altLang="zh-CN" dirty="0"/>
              <a:t>I/O </a:t>
            </a:r>
            <a:r>
              <a:rPr lang="zh-CN" altLang="en-US" dirty="0"/>
              <a:t>操作，直到数据不再被读写。此模式对于易变数据来说较理想（如照片</a:t>
            </a:r>
            <a:r>
              <a:rPr lang="en-US" altLang="zh-CN" dirty="0"/>
              <a:t>/</a:t>
            </a:r>
            <a:r>
              <a:rPr lang="zh-CN" altLang="en-US" dirty="0"/>
              <a:t>视频编辑、事务数据等）。    </a:t>
            </a:r>
            <a:br>
              <a:rPr lang="zh-CN" altLang="en-US" dirty="0"/>
            </a:br>
            <a:r>
              <a:rPr lang="en-US" altLang="zh-CN" dirty="0"/>
              <a:t>- </a:t>
            </a:r>
            <a:r>
              <a:rPr lang="zh-CN" altLang="en-US" dirty="0"/>
              <a:t>只读模式： 管理员把缓存层配置为 </a:t>
            </a:r>
            <a:r>
              <a:rPr lang="en-US" altLang="zh-CN" dirty="0" err="1"/>
              <a:t>readonly</a:t>
            </a:r>
            <a:r>
              <a:rPr lang="en-US" altLang="zh-CN" dirty="0"/>
              <a:t> </a:t>
            </a:r>
            <a:r>
              <a:rPr lang="zh-CN" altLang="en-US" dirty="0"/>
              <a:t>模式时， </a:t>
            </a:r>
            <a:r>
              <a:rPr lang="en-US" altLang="zh-CN" dirty="0" err="1"/>
              <a:t>Ceph</a:t>
            </a:r>
            <a:r>
              <a:rPr lang="en-US" altLang="zh-CN" dirty="0"/>
              <a:t> </a:t>
            </a:r>
            <a:r>
              <a:rPr lang="zh-CN" altLang="en-US" dirty="0"/>
              <a:t>直接把数据写入后端。读取时， </a:t>
            </a:r>
            <a:r>
              <a:rPr lang="en-US" altLang="zh-CN" dirty="0" err="1"/>
              <a:t>Ceph</a:t>
            </a:r>
            <a:r>
              <a:rPr lang="en-US" altLang="zh-CN" dirty="0"/>
              <a:t> </a:t>
            </a:r>
            <a:r>
              <a:rPr lang="zh-CN" altLang="en-US" dirty="0"/>
              <a:t>把相应对象从后端复制到缓存层，根据已定义策略、脏对象会被缓存层踢出。此模式适合不变数据（如社交网络上展示的图片</a:t>
            </a:r>
            <a:r>
              <a:rPr lang="en-US" altLang="zh-CN" dirty="0"/>
              <a:t>/</a:t>
            </a:r>
            <a:r>
              <a:rPr lang="zh-CN" altLang="en-US" dirty="0"/>
              <a:t>视频、 </a:t>
            </a:r>
            <a:r>
              <a:rPr lang="en-US" altLang="zh-CN" dirty="0"/>
              <a:t>DNA </a:t>
            </a:r>
            <a:r>
              <a:rPr lang="zh-CN" altLang="en-US" dirty="0"/>
              <a:t>数据、 </a:t>
            </a:r>
            <a:r>
              <a:rPr lang="en-US" altLang="zh-CN" dirty="0"/>
              <a:t>X-Ray </a:t>
            </a:r>
            <a:r>
              <a:rPr lang="zh-CN" altLang="en-US" dirty="0"/>
              <a:t>照片等），因为从缓存层读出的数据可能包含过期数据，即一致性较差。对易变数据不要用 </a:t>
            </a:r>
            <a:r>
              <a:rPr lang="en-US" altLang="zh-CN" dirty="0" err="1"/>
              <a:t>readonly</a:t>
            </a:r>
            <a:r>
              <a:rPr lang="en-US" altLang="zh-CN" dirty="0"/>
              <a:t> </a:t>
            </a:r>
            <a:r>
              <a:rPr lang="zh-CN" altLang="en-US" dirty="0"/>
              <a:t>模式。 </a:t>
            </a:r>
            <a:endParaRPr lang="zh-CN" altLang="en-US" dirty="0"/>
          </a:p>
        </p:txBody>
      </p:sp>
      <p:sp>
        <p:nvSpPr>
          <p:cNvPr id="4" name="灯片编号占位符 3"/>
          <p:cNvSpPr>
            <a:spLocks noGrp="1"/>
          </p:cNvSpPr>
          <p:nvPr>
            <p:ph type="sldNum" sz="quarter" idx="10"/>
          </p:nvPr>
        </p:nvSpPr>
        <p:spPr/>
        <p:txBody>
          <a:bodyPr/>
          <a:lstStyle/>
          <a:p>
            <a:fld id="{C56CA6FF-A7CB-4F1C-9F9A-DB043AB425A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 </a:t>
            </a:r>
            <a:r>
              <a:rPr lang="zh-CN" altLang="en-US" dirty="0"/>
              <a:t>速度： 日志使得</a:t>
            </a:r>
            <a:r>
              <a:rPr lang="en-US" altLang="zh-CN" dirty="0" err="1"/>
              <a:t>Ceph</a:t>
            </a:r>
            <a:r>
              <a:rPr lang="en-US" altLang="zh-CN" dirty="0"/>
              <a:t> OSD Daemon</a:t>
            </a:r>
            <a:r>
              <a:rPr lang="zh-CN" altLang="en-US" dirty="0"/>
              <a:t>进程能够快速的提交小</a:t>
            </a:r>
            <a:r>
              <a:rPr lang="en-US" altLang="zh-CN" dirty="0"/>
              <a:t>IO</a:t>
            </a:r>
            <a:r>
              <a:rPr lang="zh-CN" altLang="en-US" dirty="0"/>
              <a:t>。</a:t>
            </a:r>
            <a:r>
              <a:rPr lang="en-US" altLang="zh-CN" dirty="0" err="1"/>
              <a:t>Ceph</a:t>
            </a:r>
            <a:r>
              <a:rPr lang="zh-CN" altLang="en-US" dirty="0"/>
              <a:t>将小的随机</a:t>
            </a:r>
            <a:r>
              <a:rPr lang="en-US" altLang="zh-CN" dirty="0"/>
              <a:t>IO</a:t>
            </a:r>
            <a:r>
              <a:rPr lang="zh-CN" altLang="en-US" dirty="0"/>
              <a:t>顺序的写入日志，让后端文件</a:t>
            </a:r>
            <a:r>
              <a:rPr lang="en-US" altLang="zh-CN" dirty="0"/>
              <a:t>-</a:t>
            </a:r>
            <a:r>
              <a:rPr lang="zh-CN" altLang="en-US" dirty="0"/>
              <a:t>系统有更多时间来合并</a:t>
            </a:r>
            <a:r>
              <a:rPr lang="en-US" altLang="zh-CN" dirty="0"/>
              <a:t>IO</a:t>
            </a:r>
            <a:r>
              <a:rPr lang="zh-CN" altLang="en-US" dirty="0"/>
              <a:t>，提升系统的突发负载能力。然而，这可能带来剧烈的性能抖动，表现为一段时间内的高速写入，而之后一段时间内没有任何写入直至文件系统追上日志的进度。</a:t>
            </a:r>
            <a:br>
              <a:rPr lang="zh-CN" altLang="en-US" dirty="0"/>
            </a:br>
            <a:r>
              <a:rPr lang="en-US" altLang="zh-CN" dirty="0"/>
              <a:t>- </a:t>
            </a:r>
            <a:r>
              <a:rPr lang="zh-CN" altLang="en-US" dirty="0"/>
              <a:t>一致性：</a:t>
            </a:r>
            <a:r>
              <a:rPr lang="en-US" altLang="zh-CN" dirty="0" err="1"/>
              <a:t>Ceph</a:t>
            </a:r>
            <a:r>
              <a:rPr lang="en-US" altLang="zh-CN" dirty="0"/>
              <a:t> OSD Daemon</a:t>
            </a:r>
            <a:r>
              <a:rPr lang="zh-CN" altLang="en-US" dirty="0"/>
              <a:t>进程需要一个文件系统接口来保证多个操作的原子性。</a:t>
            </a:r>
            <a:r>
              <a:rPr lang="en-US" altLang="zh-CN" dirty="0" err="1"/>
              <a:t>Ceph</a:t>
            </a:r>
            <a:r>
              <a:rPr lang="en-US" altLang="zh-CN" dirty="0"/>
              <a:t> OSD Daemon</a:t>
            </a:r>
            <a:r>
              <a:rPr lang="zh-CN" altLang="en-US" dirty="0"/>
              <a:t>进程提交操作描述到日志并将操作应用到文件系统。这使得能够原子的更新一个对象（如：</a:t>
            </a:r>
            <a:r>
              <a:rPr lang="en-US" altLang="zh-CN" dirty="0" err="1"/>
              <a:t>pg</a:t>
            </a:r>
            <a:r>
              <a:rPr lang="en-US" altLang="zh-CN" dirty="0"/>
              <a:t> metadata)</a:t>
            </a:r>
            <a:r>
              <a:rPr lang="zh-CN" altLang="en-US" dirty="0"/>
              <a:t>。在</a:t>
            </a:r>
            <a:r>
              <a:rPr lang="en-US" altLang="zh-CN" dirty="0" err="1"/>
              <a:t>filestore</a:t>
            </a:r>
            <a:r>
              <a:rPr lang="zh-CN" altLang="en-US" dirty="0"/>
              <a:t>配置的</a:t>
            </a:r>
            <a:r>
              <a:rPr lang="en-US" altLang="zh-CN" dirty="0"/>
              <a:t>[</a:t>
            </a:r>
            <a:r>
              <a:rPr lang="en-US" altLang="zh-CN" dirty="0" err="1"/>
              <a:t>min_sync_interval</a:t>
            </a:r>
            <a:r>
              <a:rPr lang="en-US" altLang="zh-CN" dirty="0"/>
              <a:t> </a:t>
            </a:r>
            <a:r>
              <a:rPr lang="en-US" altLang="zh-CN" dirty="0" err="1"/>
              <a:t>max_sync_interval</a:t>
            </a:r>
            <a:r>
              <a:rPr lang="en-US" altLang="zh-CN" dirty="0"/>
              <a:t>]</a:t>
            </a:r>
            <a:r>
              <a:rPr lang="zh-CN" altLang="en-US" dirty="0"/>
              <a:t>间隔范围内，</a:t>
            </a:r>
            <a:r>
              <a:rPr lang="en-US" altLang="zh-CN" dirty="0" err="1"/>
              <a:t>Ceph</a:t>
            </a:r>
            <a:r>
              <a:rPr lang="en-US" altLang="zh-CN" dirty="0"/>
              <a:t> OSD Daemon</a:t>
            </a:r>
            <a:r>
              <a:rPr lang="zh-CN" altLang="en-US" dirty="0"/>
              <a:t>进程会停止写操作</a:t>
            </a:r>
            <a:r>
              <a:rPr lang="en-US" altLang="zh-CN" dirty="0"/>
              <a:t>,</a:t>
            </a:r>
            <a:r>
              <a:rPr lang="zh-CN" altLang="en-US" dirty="0"/>
              <a:t>并同步文件系统与日志，建立同步点</a:t>
            </a:r>
            <a:r>
              <a:rPr lang="en-US" altLang="zh-CN" dirty="0"/>
              <a:t>[</a:t>
            </a:r>
            <a:r>
              <a:rPr lang="zh-CN" altLang="en-US" dirty="0"/>
              <a:t>译者注：此时会记录已同步的最大</a:t>
            </a:r>
            <a:r>
              <a:rPr lang="en-US" altLang="zh-CN" dirty="0" err="1"/>
              <a:t>Seq</a:t>
            </a:r>
            <a:r>
              <a:rPr lang="zh-CN" altLang="en-US" dirty="0"/>
              <a:t>号</a:t>
            </a:r>
            <a:r>
              <a:rPr lang="en-US" altLang="zh-CN" dirty="0"/>
              <a:t>]</a:t>
            </a:r>
            <a:r>
              <a:rPr lang="zh-CN" altLang="en-US" dirty="0"/>
              <a:t>，以便</a:t>
            </a:r>
            <a:r>
              <a:rPr lang="en-US" altLang="zh-CN" dirty="0" err="1"/>
              <a:t>Ceph</a:t>
            </a:r>
            <a:r>
              <a:rPr lang="en-US" altLang="zh-CN" dirty="0"/>
              <a:t> OSD Daemon</a:t>
            </a:r>
            <a:r>
              <a:rPr lang="zh-CN" altLang="en-US" dirty="0"/>
              <a:t>清除日志项、重用日志空间。在故障发生后，</a:t>
            </a:r>
            <a:r>
              <a:rPr lang="en-US" altLang="zh-CN" dirty="0" err="1"/>
              <a:t>Ceph</a:t>
            </a:r>
            <a:r>
              <a:rPr lang="en-US" altLang="zh-CN" dirty="0"/>
              <a:t> OSD Daemon</a:t>
            </a:r>
            <a:r>
              <a:rPr lang="zh-CN" altLang="en-US" dirty="0"/>
              <a:t>从最后一个同步操作点开始重放日志。 </a:t>
            </a:r>
            <a:endParaRPr lang="zh-CN" altLang="en-US" dirty="0"/>
          </a:p>
        </p:txBody>
      </p:sp>
      <p:sp>
        <p:nvSpPr>
          <p:cNvPr id="4" name="灯片编号占位符 3"/>
          <p:cNvSpPr>
            <a:spLocks noGrp="1"/>
          </p:cNvSpPr>
          <p:nvPr>
            <p:ph type="sldNum" sz="quarter" idx="10"/>
          </p:nvPr>
        </p:nvSpPr>
        <p:spPr/>
        <p:txBody>
          <a:bodyPr/>
          <a:lstStyle/>
          <a:p>
            <a:fld id="{C56CA6FF-A7CB-4F1C-9F9A-DB043AB425A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ISA-L</a:t>
            </a:r>
            <a:endParaRPr lang="en-US" altLang="zh-CN" dirty="0"/>
          </a:p>
          <a:p>
            <a:r>
              <a:rPr lang="zh-CN" altLang="en-US" dirty="0"/>
              <a:t>纠删码作为 </a:t>
            </a:r>
            <a:r>
              <a:rPr lang="en-US" altLang="zh-CN" dirty="0"/>
              <a:t>ISA-L </a:t>
            </a:r>
            <a:r>
              <a:rPr lang="zh-CN" altLang="en-US" dirty="0"/>
              <a:t>库所提供的功能之一，其性能应该是目前业界最佳。需要注意的是 </a:t>
            </a:r>
            <a:r>
              <a:rPr lang="en-US" altLang="zh-CN" dirty="0"/>
              <a:t>Intel </a:t>
            </a:r>
            <a:r>
              <a:rPr lang="zh-CN" altLang="en-US" dirty="0"/>
              <a:t>采用的性能测试方法与学术界常用的方式略有出路，其将数据块与冗余块的尺寸之和除以耗时作为速度，而一般的方法是不包含冗余块的。另外，</a:t>
            </a:r>
            <a:r>
              <a:rPr lang="en-US" altLang="zh-CN" dirty="0"/>
              <a:t>ISA-L </a:t>
            </a:r>
            <a:r>
              <a:rPr lang="zh-CN" altLang="en-US" dirty="0"/>
              <a:t>未对 </a:t>
            </a:r>
            <a:r>
              <a:rPr lang="en-US" altLang="zh-CN" dirty="0" err="1"/>
              <a:t>vandermonde</a:t>
            </a:r>
            <a:r>
              <a:rPr lang="en-US" altLang="zh-CN" dirty="0"/>
              <a:t> </a:t>
            </a:r>
            <a:r>
              <a:rPr lang="zh-CN" altLang="en-US" dirty="0"/>
              <a:t>矩阵做特殊处理，而是直接拼接单位矩阵作为其编码矩阵，因此在某些参数下会出现编码矩阵线性相关的问题。好在 </a:t>
            </a:r>
            <a:r>
              <a:rPr lang="en-US" altLang="zh-CN" dirty="0"/>
              <a:t>ISA-L </a:t>
            </a:r>
            <a:r>
              <a:rPr lang="zh-CN" altLang="en-US" dirty="0"/>
              <a:t>提供了</a:t>
            </a:r>
            <a:r>
              <a:rPr lang="en-US" altLang="zh-CN" dirty="0" err="1"/>
              <a:t>cauchy</a:t>
            </a:r>
            <a:r>
              <a:rPr lang="en-US" altLang="zh-CN" dirty="0"/>
              <a:t> </a:t>
            </a:r>
            <a:r>
              <a:rPr lang="zh-CN" altLang="en-US" dirty="0"/>
              <a:t>矩阵作为第二方案。</a:t>
            </a:r>
            <a:endParaRPr lang="zh-CN" altLang="en-US" dirty="0"/>
          </a:p>
          <a:p>
            <a:endParaRPr lang="zh-CN" altLang="en-US" dirty="0"/>
          </a:p>
          <a:p>
            <a:r>
              <a:rPr lang="en-US" altLang="zh-CN" dirty="0"/>
              <a:t>ISA-L </a:t>
            </a:r>
            <a:r>
              <a:rPr lang="zh-CN" altLang="en-US" dirty="0"/>
              <a:t>之所以速度快，一方面是由于 </a:t>
            </a:r>
            <a:r>
              <a:rPr lang="en-US" altLang="zh-CN" dirty="0"/>
              <a:t>Intel </a:t>
            </a:r>
            <a:r>
              <a:rPr lang="zh-CN" altLang="en-US" dirty="0"/>
              <a:t>谙熟汇编优化之道，其次是因为它将整体矩阵运算搬迁到汇编中进行。但这导致了汇编代码的急剧膨胀，令人望而生畏。</a:t>
            </a:r>
            <a:endParaRPr lang="zh-CN" altLang="en-US" dirty="0"/>
          </a:p>
          <a:p>
            <a:endParaRPr lang="zh-CN" altLang="en-US" dirty="0"/>
          </a:p>
          <a:p>
            <a:r>
              <a:rPr lang="zh-CN" altLang="en-US" dirty="0"/>
              <a:t>另外 </a:t>
            </a:r>
            <a:r>
              <a:rPr lang="en-US" altLang="zh-CN" dirty="0"/>
              <a:t>ISA-L </a:t>
            </a:r>
            <a:r>
              <a:rPr lang="zh-CN" altLang="en-US" dirty="0"/>
              <a:t>支持的指令集扩展丰富，下至 </a:t>
            </a:r>
            <a:r>
              <a:rPr lang="en-US" altLang="zh-CN" dirty="0"/>
              <a:t>SSE</a:t>
            </a:r>
            <a:r>
              <a:rPr lang="zh-CN" altLang="en-US" dirty="0"/>
              <a:t>，上到 </a:t>
            </a:r>
            <a:r>
              <a:rPr lang="en-US" altLang="zh-CN" dirty="0"/>
              <a:t>AVX512</a:t>
            </a:r>
            <a:r>
              <a:rPr lang="zh-CN" altLang="en-US" dirty="0"/>
              <a:t>，平台适应性最强。</a:t>
            </a:r>
            <a:endParaRPr lang="zh-CN" altLang="en-US" dirty="0"/>
          </a:p>
          <a:p>
            <a:endParaRPr lang="zh-CN" altLang="en-US" dirty="0"/>
          </a:p>
          <a:p>
            <a:r>
              <a:rPr lang="en-US" altLang="zh-CN" dirty="0"/>
              <a:t>Jerasure2.0</a:t>
            </a:r>
            <a:endParaRPr lang="en-US" altLang="zh-CN" dirty="0"/>
          </a:p>
          <a:p>
            <a:r>
              <a:rPr lang="zh-CN" altLang="en-US" dirty="0"/>
              <a:t>不同于 </a:t>
            </a:r>
            <a:r>
              <a:rPr lang="en-US" altLang="zh-CN" dirty="0"/>
              <a:t>ISA-L </a:t>
            </a:r>
            <a:r>
              <a:rPr lang="zh-CN" altLang="en-US" dirty="0"/>
              <a:t>直接使用汇编代码，</a:t>
            </a:r>
            <a:r>
              <a:rPr lang="en-US" altLang="zh-CN" dirty="0"/>
              <a:t>Jerasure2.0 </a:t>
            </a:r>
            <a:r>
              <a:rPr lang="zh-CN" altLang="en-US" dirty="0"/>
              <a:t>使用 </a:t>
            </a:r>
            <a:r>
              <a:rPr lang="en-US" altLang="zh-CN" dirty="0"/>
              <a:t>C </a:t>
            </a:r>
            <a:r>
              <a:rPr lang="zh-CN" altLang="en-US" dirty="0"/>
              <a:t>语言封装后的指令，这样代码更加的友好。另外 </a:t>
            </a:r>
            <a:r>
              <a:rPr lang="en-US" altLang="zh-CN" dirty="0"/>
              <a:t>Jerasure2.0 </a:t>
            </a:r>
            <a:r>
              <a:rPr lang="zh-CN" altLang="en-US" dirty="0"/>
              <a:t>不仅仅支持 </a:t>
            </a:r>
            <a:r>
              <a:rPr lang="en-US" altLang="zh-CN" dirty="0"/>
              <a:t>GF(2^8) </a:t>
            </a:r>
            <a:r>
              <a:rPr lang="zh-CN" altLang="en-US" dirty="0"/>
              <a:t>有限域的计算，其还可以进行 </a:t>
            </a:r>
            <a:r>
              <a:rPr lang="en-US" altLang="zh-CN" dirty="0"/>
              <a:t>GF(2^4) - GF(2^128) </a:t>
            </a:r>
            <a:r>
              <a:rPr lang="zh-CN" altLang="en-US" dirty="0"/>
              <a:t>之间的有限域。并且除了 </a:t>
            </a:r>
            <a:r>
              <a:rPr lang="en-US" altLang="zh-CN" dirty="0"/>
              <a:t>RS </a:t>
            </a:r>
            <a:r>
              <a:rPr lang="zh-CN" altLang="en-US" dirty="0"/>
              <a:t>码，还提供了 </a:t>
            </a:r>
            <a:r>
              <a:rPr lang="en-US" altLang="zh-CN" dirty="0"/>
              <a:t>Cauchy Reed-Solomon code </a:t>
            </a:r>
            <a:r>
              <a:rPr lang="zh-CN" altLang="en-US" dirty="0"/>
              <a:t>（</a:t>
            </a:r>
            <a:r>
              <a:rPr lang="en-US" altLang="zh-CN" dirty="0"/>
              <a:t>CRS </a:t>
            </a:r>
            <a:r>
              <a:rPr lang="zh-CN" altLang="en-US" dirty="0"/>
              <a:t>码）等其他编码方法的支持。它在工业应用之外，其学术价值也非常高。目前其是使用最为广泛的编码库之一。目前 </a:t>
            </a:r>
            <a:r>
              <a:rPr lang="en-US" altLang="zh-CN" dirty="0"/>
              <a:t>Jerasure2.0 </a:t>
            </a:r>
            <a:r>
              <a:rPr lang="zh-CN" altLang="en-US" dirty="0"/>
              <a:t>并不支持 </a:t>
            </a:r>
            <a:r>
              <a:rPr lang="en-US" altLang="zh-CN" dirty="0"/>
              <a:t>AVX </a:t>
            </a:r>
            <a:r>
              <a:rPr lang="zh-CN" altLang="en-US" dirty="0"/>
              <a:t>加速，尽管如此，不过在仅使用 </a:t>
            </a:r>
            <a:r>
              <a:rPr lang="en-US" altLang="zh-CN" dirty="0"/>
              <a:t>SSE </a:t>
            </a:r>
            <a:r>
              <a:rPr lang="zh-CN" altLang="en-US" dirty="0"/>
              <a:t>的情况下，</a:t>
            </a:r>
            <a:r>
              <a:rPr lang="en-US" altLang="zh-CN" dirty="0"/>
              <a:t>Jerasure2.0 </a:t>
            </a:r>
            <a:r>
              <a:rPr lang="zh-CN" altLang="en-US" dirty="0"/>
              <a:t>依然提供了非常高的性能表现。不过主要作者之一 </a:t>
            </a:r>
            <a:r>
              <a:rPr lang="en-US" altLang="zh-CN" dirty="0"/>
              <a:t>James S. Plank </a:t>
            </a:r>
            <a:r>
              <a:rPr lang="zh-CN" altLang="en-US" dirty="0"/>
              <a:t>教授转了研究方向，另外一位作者 </a:t>
            </a:r>
            <a:r>
              <a:rPr lang="en-US" altLang="zh-CN" dirty="0" err="1"/>
              <a:t>Greenan</a:t>
            </a:r>
            <a:r>
              <a:rPr lang="en-US" altLang="zh-CN" dirty="0"/>
              <a:t> </a:t>
            </a:r>
            <a:r>
              <a:rPr lang="zh-CN" altLang="en-US" dirty="0"/>
              <a:t>博士早已加入工业界。因此后续的维护将是个比较大的问题。</a:t>
            </a:r>
            <a:endParaRPr lang="zh-CN" altLang="en-US" dirty="0"/>
          </a:p>
        </p:txBody>
      </p:sp>
      <p:sp>
        <p:nvSpPr>
          <p:cNvPr id="4" name="灯片编号占位符 3"/>
          <p:cNvSpPr>
            <a:spLocks noGrp="1"/>
          </p:cNvSpPr>
          <p:nvPr>
            <p:ph type="sldNum" sz="quarter" idx="10"/>
          </p:nvPr>
        </p:nvSpPr>
        <p:spPr/>
        <p:txBody>
          <a:bodyPr/>
          <a:lstStyle/>
          <a:p>
            <a:fld id="{C56CA6FF-A7CB-4F1C-9F9A-DB043AB425A9}"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连续写</a:t>
            </a:r>
            <a:r>
              <a:rPr lang="en-US" altLang="zh-CN" dirty="0"/>
              <a:t>10</a:t>
            </a:r>
            <a:r>
              <a:rPr lang="zh-CN" altLang="en-US" dirty="0"/>
              <a:t>分钟，文件大小为</a:t>
            </a:r>
            <a:r>
              <a:rPr lang="en-US" altLang="zh-CN" dirty="0"/>
              <a:t>100G</a:t>
            </a:r>
            <a:r>
              <a:rPr lang="zh-CN" altLang="en-US" dirty="0"/>
              <a:t>，</a:t>
            </a:r>
            <a:r>
              <a:rPr lang="en-US" altLang="zh-CN" dirty="0"/>
              <a:t>16</a:t>
            </a:r>
            <a:r>
              <a:rPr lang="zh-CN" altLang="en-US" dirty="0"/>
              <a:t>个设备并发写入。</a:t>
            </a:r>
            <a:endParaRPr lang="zh-CN" altLang="en-US" dirty="0"/>
          </a:p>
        </p:txBody>
      </p:sp>
      <p:sp>
        <p:nvSpPr>
          <p:cNvPr id="4" name="灯片编号占位符 3"/>
          <p:cNvSpPr>
            <a:spLocks noGrp="1"/>
          </p:cNvSpPr>
          <p:nvPr>
            <p:ph type="sldNum" sz="quarter" idx="10"/>
          </p:nvPr>
        </p:nvSpPr>
        <p:spPr/>
        <p:txBody>
          <a:bodyPr/>
          <a:lstStyle/>
          <a:p>
            <a:fld id="{C56CA6FF-A7CB-4F1C-9F9A-DB043AB425A9}"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6CA6FF-A7CB-4F1C-9F9A-DB043AB425A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ceph的平台上对纠删码插件进行改进，使用柯西矩阵进行编码，使用intel的SIMD指令集机型矩阵计算的加速，对于数据进行增量的方式修改，对于不同的数据进行分层的管理，达到更好的容错性和可用性。我们会使用日志的方式达到分布式中的一致性和速度方面的提升。在项目的最后阶段，我们也会对我们实验内容的性能进行测试。</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并发读，连续读</a:t>
            </a:r>
            <a:r>
              <a:rPr lang="en-US" altLang="zh-CN" dirty="0"/>
              <a:t>10</a:t>
            </a:r>
            <a:r>
              <a:rPr lang="zh-CN" altLang="en-US" dirty="0"/>
              <a:t>分钟</a:t>
            </a:r>
            <a:endParaRPr lang="zh-CN" altLang="en-US" dirty="0"/>
          </a:p>
        </p:txBody>
      </p:sp>
      <p:sp>
        <p:nvSpPr>
          <p:cNvPr id="4" name="灯片编号占位符 3"/>
          <p:cNvSpPr>
            <a:spLocks noGrp="1"/>
          </p:cNvSpPr>
          <p:nvPr>
            <p:ph type="sldNum" sz="quarter" idx="10"/>
          </p:nvPr>
        </p:nvSpPr>
        <p:spPr/>
        <p:txBody>
          <a:bodyPr/>
          <a:lstStyle/>
          <a:p>
            <a:fld id="{C56CA6FF-A7CB-4F1C-9F9A-DB043AB425A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6CA6FF-A7CB-4F1C-9F9A-DB043AB425A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6CA6FF-A7CB-4F1C-9F9A-DB043AB425A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6CA6FF-A7CB-4F1C-9F9A-DB043AB425A9}"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论是分布式系统，还是具体到数据冗余上的纠删码在未来都可以说是很强的应用前景的。我们小组的同学对于这方面内容的探究无论是对于知识的学习，还是对于未来时代的探索当然是有很强的实际意义的。在我们这个实验中，也不难看出纠删码对于数据存储上空间利用率方面的优势，但是纠删码还是比较大的计算成本在此之中的，所以对于那些需要存储大规模数据的应用范围还是比较适合使用纠删码的。同时，为了适应具体的不同要求，我们也可以选用不同的纠删码来完成我们对这方面的要求，这对于纠删码的应用前景也是有了更好的进一步提升。</a:t>
            </a:r>
            <a:endParaRPr lang="en-US" altLang="zh-CN" dirty="0"/>
          </a:p>
        </p:txBody>
      </p:sp>
      <p:sp>
        <p:nvSpPr>
          <p:cNvPr id="4" name="灯片编号占位符 3"/>
          <p:cNvSpPr>
            <a:spLocks noGrp="1"/>
          </p:cNvSpPr>
          <p:nvPr>
            <p:ph type="sldNum" sz="quarter" idx="10"/>
          </p:nvPr>
        </p:nvSpPr>
        <p:spPr/>
        <p:txBody>
          <a:bodyPr/>
          <a:lstStyle/>
          <a:p>
            <a:fld id="{C56CA6FF-A7CB-4F1C-9F9A-DB043AB425A9}"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首先，刚刚上手我们的大作业的时候还是有很多难处的。我们小组的同学开始对操作系统的知识和概念了解得不是很多，很透彻。除此之外，我们小组的同学在具体搭建</a:t>
            </a:r>
            <a:r>
              <a:rPr lang="en-US" altLang="zh-CN" dirty="0"/>
              <a:t>ceph</a:t>
            </a:r>
            <a:r>
              <a:rPr lang="zh-CN" altLang="en-US" dirty="0"/>
              <a:t>平台时，对于</a:t>
            </a:r>
            <a:r>
              <a:rPr lang="en-US" altLang="zh-CN" dirty="0"/>
              <a:t>linux</a:t>
            </a:r>
            <a:r>
              <a:rPr lang="zh-CN" altLang="en-US" dirty="0"/>
              <a:t>上搭建经常跳出的种种报错和环境配置不知道多少次抓破了头，甚至有的时候的状态是算了今天我们不看这个报错了，明天继续吧，就有些很无奈的态度。对这方面查到的资料也经常不能很多的解决问题，一方面取决于网上资料的好坏良莠不齐，另一方面</a:t>
            </a:r>
            <a:r>
              <a:rPr lang="en-US" altLang="zh-CN" dirty="0"/>
              <a:t>ceph</a:t>
            </a:r>
            <a:r>
              <a:rPr lang="zh-CN" altLang="en-US" dirty="0"/>
              <a:t>本身也是一个经历过几次比较大的更新的分布式系统，所以在</a:t>
            </a:r>
            <a:r>
              <a:rPr lang="en-US" altLang="zh-CN" dirty="0"/>
              <a:t>ceph</a:t>
            </a:r>
            <a:r>
              <a:rPr lang="zh-CN" altLang="en-US" dirty="0"/>
              <a:t>上面搭建的时候也会出现版本上的一些问题。</a:t>
            </a:r>
            <a:endParaRPr lang="zh-CN" altLang="en-US" dirty="0"/>
          </a:p>
          <a:p>
            <a:r>
              <a:rPr lang="zh-CN" altLang="en-US" dirty="0"/>
              <a:t>而具体在做实验的时候，我们小组的同学也同样出现了不少的问题，例如对于</a:t>
            </a:r>
            <a:r>
              <a:rPr lang="en-US" altLang="zh-CN" dirty="0"/>
              <a:t>ceph</a:t>
            </a:r>
            <a:r>
              <a:rPr lang="zh-CN" altLang="en-US" dirty="0"/>
              <a:t>的架构不是很理解导致我们刚开始的操作经常道不出一个所以然来，不过在不断的尝试和探索中我们小组也开始渐渐明白</a:t>
            </a:r>
            <a:r>
              <a:rPr lang="en-US" altLang="zh-CN" dirty="0"/>
              <a:t>ceph</a:t>
            </a:r>
            <a:r>
              <a:rPr lang="zh-CN" altLang="en-US" dirty="0"/>
              <a:t>及其背后的原理。虽然我在这里还不能很有自信地告诉大家我已经很熟悉</a:t>
            </a:r>
            <a:r>
              <a:rPr lang="en-US" altLang="zh-CN" dirty="0"/>
              <a:t>ceph</a:t>
            </a:r>
            <a:r>
              <a:rPr lang="zh-CN" altLang="en-US" dirty="0"/>
              <a:t>了，但是对于</a:t>
            </a:r>
            <a:r>
              <a:rPr lang="en-US" altLang="zh-CN" dirty="0"/>
              <a:t>ceph</a:t>
            </a:r>
            <a:r>
              <a:rPr lang="zh-CN" altLang="en-US" dirty="0"/>
              <a:t>的相关知识我还是略微知道一二的。</a:t>
            </a:r>
            <a:endParaRPr lang="zh-CN" altLang="en-US" dirty="0"/>
          </a:p>
        </p:txBody>
      </p:sp>
      <p:sp>
        <p:nvSpPr>
          <p:cNvPr id="4" name="灯片编号占位符 3"/>
          <p:cNvSpPr>
            <a:spLocks noGrp="1"/>
          </p:cNvSpPr>
          <p:nvPr>
            <p:ph type="sldNum" sz="quarter" idx="10"/>
          </p:nvPr>
        </p:nvSpPr>
        <p:spPr/>
        <p:txBody>
          <a:bodyPr/>
          <a:lstStyle/>
          <a:p>
            <a:fld id="{C56CA6FF-A7CB-4F1C-9F9A-DB043AB425A9}"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解答一下上回关于</a:t>
            </a:r>
            <a:r>
              <a:rPr lang="en-US" altLang="zh-CN" dirty="0"/>
              <a:t>raid</a:t>
            </a:r>
            <a:r>
              <a:rPr lang="zh-CN" altLang="en-US" dirty="0"/>
              <a:t>的问题</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56CA6FF-A7CB-4F1C-9F9A-DB043AB425A9}"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云基础系统架构已经有了强筋的发展势头，对传统</a:t>
            </a:r>
            <a:r>
              <a:rPr lang="en-US" altLang="zh-CN" dirty="0"/>
              <a:t>RAID</a:t>
            </a:r>
            <a:r>
              <a:rPr lang="zh-CN" altLang="en-US" dirty="0"/>
              <a:t>存储系统带来强大冲击和挑战</a:t>
            </a:r>
            <a:endParaRPr lang="en-US" altLang="zh-CN" dirty="0"/>
          </a:p>
          <a:p>
            <a:r>
              <a:rPr lang="en-US" altLang="zh-CN" dirty="0"/>
              <a:t>RAID</a:t>
            </a:r>
            <a:r>
              <a:rPr lang="zh-CN" altLang="en-US" dirty="0"/>
              <a:t>重建困难重重：</a:t>
            </a:r>
            <a:endParaRPr lang="en-US" altLang="zh-CN" dirty="0"/>
          </a:p>
          <a:p>
            <a:r>
              <a:rPr lang="zh-CN" altLang="en-US" dirty="0"/>
              <a:t>当一个磁盘产生故障后，</a:t>
            </a:r>
            <a:r>
              <a:rPr lang="en-US" altLang="zh-CN" dirty="0"/>
              <a:t>RAID</a:t>
            </a:r>
            <a:r>
              <a:rPr lang="zh-CN" altLang="en-US" dirty="0"/>
              <a:t>需要几个小时甚至多达几天来修复。而且，如果同一个组的另一个磁盘也产生故障，局面会更加混乱。使用</a:t>
            </a:r>
            <a:r>
              <a:rPr lang="en-US" altLang="zh-CN" dirty="0"/>
              <a:t>RAID</a:t>
            </a:r>
            <a:r>
              <a:rPr lang="zh-CN" altLang="en-US" dirty="0"/>
              <a:t>修复多个大容量磁盘是一个繁琐的过程</a:t>
            </a:r>
            <a:endParaRPr lang="en-US" altLang="zh-CN" dirty="0"/>
          </a:p>
          <a:p>
            <a:r>
              <a:rPr lang="en-US" altLang="zh-CN" dirty="0"/>
              <a:t>RAID</a:t>
            </a:r>
            <a:r>
              <a:rPr lang="zh-CN" altLang="en-US" dirty="0"/>
              <a:t>备用磁盘增加</a:t>
            </a:r>
            <a:r>
              <a:rPr lang="en-US" altLang="zh-CN" dirty="0"/>
              <a:t>TCO</a:t>
            </a:r>
            <a:r>
              <a:rPr lang="zh-CN" altLang="en-US" dirty="0"/>
              <a:t>：</a:t>
            </a:r>
            <a:endParaRPr lang="en-US" altLang="zh-CN" dirty="0"/>
          </a:p>
          <a:p>
            <a:r>
              <a:rPr lang="en-US" altLang="zh-CN" dirty="0"/>
              <a:t>RAID</a:t>
            </a:r>
            <a:r>
              <a:rPr lang="zh-CN" altLang="en-US" dirty="0"/>
              <a:t>系统需要几个磁盘作为热备盘，增加了额外的系统成本</a:t>
            </a:r>
            <a:endParaRPr lang="en-US" altLang="zh-CN" dirty="0"/>
          </a:p>
          <a:p>
            <a:r>
              <a:rPr lang="en-US" altLang="zh-CN" dirty="0"/>
              <a:t>RAID</a:t>
            </a:r>
            <a:r>
              <a:rPr lang="zh-CN" altLang="en-US" dirty="0"/>
              <a:t>费用高昂且高度依赖硬件：</a:t>
            </a:r>
            <a:endParaRPr lang="en-US" altLang="zh-CN" dirty="0"/>
          </a:p>
          <a:p>
            <a:r>
              <a:rPr lang="en-US" altLang="zh-CN" dirty="0"/>
              <a:t>RAID</a:t>
            </a:r>
            <a:r>
              <a:rPr lang="zh-CN" altLang="en-US" dirty="0"/>
              <a:t>日益增长的</a:t>
            </a:r>
            <a:r>
              <a:rPr lang="en-US" altLang="zh-CN" dirty="0"/>
              <a:t>RAID</a:t>
            </a:r>
            <a:r>
              <a:rPr lang="zh-CN" altLang="en-US" dirty="0"/>
              <a:t>组正面临挑战：</a:t>
            </a:r>
            <a:endParaRPr lang="en-US" altLang="zh-CN" dirty="0"/>
          </a:p>
          <a:p>
            <a:r>
              <a:rPr lang="zh-CN" altLang="en-US" dirty="0"/>
              <a:t>当</a:t>
            </a:r>
            <a:r>
              <a:rPr lang="en-US" altLang="zh-CN" dirty="0"/>
              <a:t>RAID</a:t>
            </a:r>
            <a:r>
              <a:rPr lang="zh-CN" altLang="en-US" dirty="0"/>
              <a:t>组无法再增大时，</a:t>
            </a:r>
            <a:r>
              <a:rPr lang="en-US" altLang="zh-CN" dirty="0"/>
              <a:t>RAID</a:t>
            </a:r>
            <a:r>
              <a:rPr lang="zh-CN" altLang="en-US" dirty="0"/>
              <a:t>将走到尽头。</a:t>
            </a:r>
            <a:r>
              <a:rPr lang="en-US" altLang="zh-CN" dirty="0"/>
              <a:t>RAID</a:t>
            </a:r>
            <a:r>
              <a:rPr lang="zh-CN" altLang="en-US" dirty="0"/>
              <a:t>系统到达临界值后，即使增加投入，基于</a:t>
            </a:r>
            <a:r>
              <a:rPr lang="en-US" altLang="zh-CN" dirty="0"/>
              <a:t>RAID</a:t>
            </a:r>
            <a:r>
              <a:rPr lang="zh-CN" altLang="en-US" dirty="0"/>
              <a:t>的系统也无法增长</a:t>
            </a:r>
            <a:endParaRPr lang="en-US" altLang="zh-CN" dirty="0"/>
          </a:p>
          <a:p>
            <a:r>
              <a:rPr lang="zh-CN" altLang="en-US" dirty="0"/>
              <a:t>不再被看好的</a:t>
            </a:r>
            <a:r>
              <a:rPr lang="en-US" altLang="zh-CN" dirty="0"/>
              <a:t>RAID</a:t>
            </a:r>
            <a:r>
              <a:rPr lang="zh-CN" altLang="en-US" dirty="0"/>
              <a:t>可靠性模型：</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56CA6FF-A7CB-4F1C-9F9A-DB043AB425A9}"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56CA6FF-A7CB-4F1C-9F9A-DB043AB425A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ceph的平台上对纠删码插件进行改进，使用柯西矩阵进行编码，使用intel的SIMD指令集机型矩阵计算的加速，对于数据进行增量的方式修改，对于不同的数据进行分层的管理，达到更好的容错性和可用性。我们会使用日志的方式达到分布式中的一致性和速度方面的提升。在项目的最后阶段，我们也会对我们实验内容的性能进行测试。</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ceph的平台上对纠删码插件进行改进，使用柯西矩阵进行编码，使用intel的SIMD指令集机型矩阵计算的加速，对于数据进行增量的方式修改，对于不同的数据进行分层的管理，达到更好的容错性和可用性。我们会使用日志的方式达到分布式中的一致性和速度方面的提升。在项目的最后阶段，我们也会对我们实验内容的性能进行测试。</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Ceph是一个可靠地、自动重均衡、自动恢复的分布式存储系统，根据场景划分可以将Ceph分为三大块，分别是对象存储、块设备存储和文件系统服务。</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纠删码是在分布式系统中十分常见的数据冗余技术</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23467</a:t>
            </a:r>
            <a:r>
              <a:rPr lang="zh-CN" altLang="en-US" dirty="0"/>
              <a:t>行组成的方阵的逆乘以</a:t>
            </a:r>
            <a:endParaRPr lang="zh-CN" altLang="en-US" dirty="0"/>
          </a:p>
        </p:txBody>
      </p:sp>
      <p:sp>
        <p:nvSpPr>
          <p:cNvPr id="4" name="灯片编号占位符 3"/>
          <p:cNvSpPr>
            <a:spLocks noGrp="1"/>
          </p:cNvSpPr>
          <p:nvPr>
            <p:ph type="sldNum" sz="quarter" idx="10"/>
          </p:nvPr>
        </p:nvSpPr>
        <p:spPr/>
        <p:txBody>
          <a:bodyPr/>
          <a:lstStyle/>
          <a:p>
            <a:fld id="{C56CA6FF-A7CB-4F1C-9F9A-DB043AB425A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获取软件源代码：</a:t>
            </a:r>
            <a:endParaRPr lang="zh-CN" altLang="zh-CN" sz="1200" kern="1200" dirty="0">
              <a:solidFill>
                <a:schemeClr val="tx1"/>
              </a:solidFill>
              <a:effectLst/>
              <a:latin typeface="+mn-lt"/>
              <a:ea typeface="+mn-ea"/>
              <a:cs typeface="+mn-cs"/>
            </a:endParaRPr>
          </a:p>
          <a:p>
            <a:r>
              <a:rPr lang="en-US" altLang="zh-CN" sz="1200" u="sng" kern="1200" dirty="0">
                <a:solidFill>
                  <a:schemeClr val="tx1"/>
                </a:solidFill>
                <a:effectLst/>
                <a:latin typeface="+mn-lt"/>
                <a:ea typeface="+mn-ea"/>
                <a:cs typeface="+mn-cs"/>
                <a:hlinkClick r:id="rId3"/>
              </a:rPr>
              <a:t>https://github.com/ceph/ceph</a:t>
            </a:r>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安装密钥，配置</a:t>
            </a:r>
            <a:r>
              <a:rPr lang="en-US" altLang="zh-CN" sz="1200" kern="1200" dirty="0" err="1">
                <a:solidFill>
                  <a:schemeClr val="tx1"/>
                </a:solidFill>
                <a:effectLst/>
                <a:latin typeface="+mn-lt"/>
                <a:ea typeface="+mn-ea"/>
                <a:cs typeface="+mn-cs"/>
              </a:rPr>
              <a:t>ceph</a:t>
            </a:r>
            <a:r>
              <a:rPr lang="zh-CN" altLang="zh-CN" sz="1200" kern="1200" dirty="0">
                <a:solidFill>
                  <a:schemeClr val="tx1"/>
                </a:solidFill>
                <a:effectLst/>
                <a:latin typeface="+mn-lt"/>
                <a:ea typeface="+mn-ea"/>
                <a:cs typeface="+mn-cs"/>
              </a:rPr>
              <a:t>软件开发版本的库，这些库在</a:t>
            </a:r>
            <a:r>
              <a:rPr lang="en-US" altLang="zh-CN" sz="1200" kern="1200" dirty="0" err="1">
                <a:solidFill>
                  <a:schemeClr val="tx1"/>
                </a:solidFill>
                <a:effectLst/>
                <a:latin typeface="+mn-lt"/>
                <a:ea typeface="+mn-ea"/>
                <a:cs typeface="+mn-cs"/>
              </a:rPr>
              <a:t>ceph</a:t>
            </a:r>
            <a:r>
              <a:rPr lang="zh-CN" altLang="zh-CN" sz="1200" kern="1200" dirty="0">
                <a:solidFill>
                  <a:schemeClr val="tx1"/>
                </a:solidFill>
                <a:effectLst/>
                <a:latin typeface="+mn-lt"/>
                <a:ea typeface="+mn-ea"/>
                <a:cs typeface="+mn-cs"/>
              </a:rPr>
              <a:t>官网上均有镜像文件。</a:t>
            </a:r>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构建</a:t>
            </a:r>
            <a:r>
              <a:rPr lang="en-US" altLang="zh-CN" sz="1200" kern="1200" dirty="0" err="1">
                <a:solidFill>
                  <a:schemeClr val="tx1"/>
                </a:solidFill>
                <a:effectLst/>
                <a:latin typeface="+mn-lt"/>
                <a:ea typeface="+mn-ea"/>
                <a:cs typeface="+mn-cs"/>
              </a:rPr>
              <a:t>ceph</a:t>
            </a:r>
            <a:r>
              <a:rPr lang="zh-CN" altLang="zh-CN" sz="1200" kern="1200" dirty="0">
                <a:solidFill>
                  <a:schemeClr val="tx1"/>
                </a:solidFill>
                <a:effectLst/>
                <a:latin typeface="+mn-lt"/>
                <a:ea typeface="+mn-ea"/>
                <a:cs typeface="+mn-cs"/>
              </a:rPr>
              <a:t>源代码工程，修改</a:t>
            </a:r>
            <a:r>
              <a:rPr lang="en-US" altLang="zh-CN" sz="1200" kern="1200" dirty="0" err="1">
                <a:solidFill>
                  <a:schemeClr val="tx1"/>
                </a:solidFill>
                <a:effectLst/>
                <a:latin typeface="+mn-lt"/>
                <a:ea typeface="+mn-ea"/>
                <a:cs typeface="+mn-cs"/>
              </a:rPr>
              <a:t>automake</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configure</a:t>
            </a:r>
            <a:r>
              <a:rPr lang="zh-CN" altLang="zh-CN" sz="1200" kern="1200" dirty="0">
                <a:solidFill>
                  <a:schemeClr val="tx1"/>
                </a:solidFill>
                <a:effectLst/>
                <a:latin typeface="+mn-lt"/>
                <a:ea typeface="+mn-ea"/>
                <a:cs typeface="+mn-cs"/>
              </a:rPr>
              <a:t>脚本，在每个节点上执行</a:t>
            </a:r>
            <a:r>
              <a:rPr lang="en-US" altLang="zh-CN" sz="1200" kern="1200" dirty="0">
                <a:solidFill>
                  <a:schemeClr val="tx1"/>
                </a:solidFill>
                <a:effectLst/>
                <a:latin typeface="+mn-lt"/>
                <a:ea typeface="+mn-ea"/>
                <a:cs typeface="+mn-cs"/>
              </a:rPr>
              <a:t>make install</a:t>
            </a:r>
            <a:r>
              <a:rPr lang="zh-CN" altLang="zh-CN" sz="1200" kern="1200" dirty="0">
                <a:solidFill>
                  <a:schemeClr val="tx1"/>
                </a:solidFill>
                <a:effectLst/>
                <a:latin typeface="+mn-lt"/>
                <a:ea typeface="+mn-ea"/>
                <a:cs typeface="+mn-cs"/>
              </a:rPr>
              <a:t>安装</a:t>
            </a:r>
            <a:r>
              <a:rPr lang="en-US" altLang="zh-CN" sz="1200" kern="1200" dirty="0" err="1">
                <a:solidFill>
                  <a:schemeClr val="tx1"/>
                </a:solidFill>
                <a:effectLst/>
                <a:latin typeface="+mn-lt"/>
                <a:ea typeface="+mn-ea"/>
                <a:cs typeface="+mn-cs"/>
              </a:rPr>
              <a:t>ceph</a:t>
            </a:r>
            <a:r>
              <a:rPr lang="zh-CN" altLang="zh-CN" sz="1200" kern="1200" dirty="0">
                <a:solidFill>
                  <a:schemeClr val="tx1"/>
                </a:solidFill>
                <a:effectLst/>
                <a:latin typeface="+mn-lt"/>
                <a:ea typeface="+mn-ea"/>
                <a:cs typeface="+mn-cs"/>
              </a:rPr>
              <a:t>。（和自动安装工具</a:t>
            </a:r>
            <a:r>
              <a:rPr lang="en-US" altLang="zh-CN" sz="1200" kern="1200" dirty="0" err="1">
                <a:solidFill>
                  <a:schemeClr val="tx1"/>
                </a:solidFill>
                <a:effectLst/>
                <a:latin typeface="+mn-lt"/>
                <a:ea typeface="+mn-ea"/>
                <a:cs typeface="+mn-cs"/>
              </a:rPr>
              <a:t>ceph</a:t>
            </a:r>
            <a:r>
              <a:rPr lang="en-US" altLang="zh-CN" sz="1200" kern="1200" dirty="0">
                <a:solidFill>
                  <a:schemeClr val="tx1"/>
                </a:solidFill>
                <a:effectLst/>
                <a:latin typeface="+mn-lt"/>
                <a:ea typeface="+mn-ea"/>
                <a:cs typeface="+mn-cs"/>
              </a:rPr>
              <a:t>-deploy</a:t>
            </a:r>
            <a:r>
              <a:rPr lang="zh-CN" altLang="zh-CN" sz="1200" kern="1200" dirty="0">
                <a:solidFill>
                  <a:schemeClr val="tx1"/>
                </a:solidFill>
                <a:effectLst/>
                <a:latin typeface="+mn-lt"/>
                <a:ea typeface="+mn-ea"/>
                <a:cs typeface="+mn-cs"/>
              </a:rPr>
              <a:t>的区别主要是这里要在每个节点上分别安装，而</a:t>
            </a:r>
            <a:r>
              <a:rPr lang="en-US" altLang="zh-CN" sz="1200" kern="1200" dirty="0" err="1">
                <a:solidFill>
                  <a:schemeClr val="tx1"/>
                </a:solidFill>
                <a:effectLst/>
                <a:latin typeface="+mn-lt"/>
                <a:ea typeface="+mn-ea"/>
                <a:cs typeface="+mn-cs"/>
              </a:rPr>
              <a:t>ceph</a:t>
            </a:r>
            <a:r>
              <a:rPr lang="en-US" altLang="zh-CN" sz="1200" kern="1200" dirty="0">
                <a:solidFill>
                  <a:schemeClr val="tx1"/>
                </a:solidFill>
                <a:effectLst/>
                <a:latin typeface="+mn-lt"/>
                <a:ea typeface="+mn-ea"/>
                <a:cs typeface="+mn-cs"/>
              </a:rPr>
              <a:t>-deploy</a:t>
            </a:r>
            <a:r>
              <a:rPr lang="zh-CN" altLang="zh-CN" sz="1200" kern="1200" dirty="0">
                <a:solidFill>
                  <a:schemeClr val="tx1"/>
                </a:solidFill>
                <a:effectLst/>
                <a:latin typeface="+mn-lt"/>
                <a:ea typeface="+mn-ea"/>
                <a:cs typeface="+mn-cs"/>
              </a:rPr>
              <a:t>可以只在初始节点上通过</a:t>
            </a:r>
            <a:r>
              <a:rPr lang="en-US" altLang="zh-CN" sz="1200" kern="1200" dirty="0" err="1">
                <a:solidFill>
                  <a:schemeClr val="tx1"/>
                </a:solidFill>
                <a:effectLst/>
                <a:latin typeface="+mn-lt"/>
                <a:ea typeface="+mn-ea"/>
                <a:cs typeface="+mn-cs"/>
              </a:rPr>
              <a:t>ssh</a:t>
            </a:r>
            <a:r>
              <a:rPr lang="zh-CN" altLang="zh-CN" sz="1200" kern="1200" dirty="0">
                <a:solidFill>
                  <a:schemeClr val="tx1"/>
                </a:solidFill>
                <a:effectLst/>
                <a:latin typeface="+mn-lt"/>
                <a:ea typeface="+mn-ea"/>
                <a:cs typeface="+mn-cs"/>
              </a:rPr>
              <a:t>远程安装到各个节点上）</a:t>
            </a:r>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手动部署到各个节点上，主要步骤是：构建监视器群的自举引导，即在初始监视器节点配置</a:t>
            </a:r>
            <a:r>
              <a:rPr lang="en-US" altLang="zh-CN" sz="1200" kern="1200" dirty="0" err="1">
                <a:solidFill>
                  <a:schemeClr val="tx1"/>
                </a:solidFill>
                <a:effectLst/>
                <a:latin typeface="+mn-lt"/>
                <a:ea typeface="+mn-ea"/>
                <a:cs typeface="+mn-cs"/>
              </a:rPr>
              <a:t>Ceph</a:t>
            </a:r>
            <a:r>
              <a:rPr lang="zh-CN" altLang="zh-CN" sz="1200" kern="1200" dirty="0">
                <a:solidFill>
                  <a:schemeClr val="tx1"/>
                </a:solidFill>
                <a:effectLst/>
                <a:latin typeface="+mn-lt"/>
                <a:ea typeface="+mn-ea"/>
                <a:cs typeface="+mn-cs"/>
              </a:rPr>
              <a:t>配置文件，具体的配置文件参考自官网：</a:t>
            </a:r>
            <a:endParaRPr lang="zh-CN" altLang="zh-CN" sz="1200" kern="1200" dirty="0">
              <a:solidFill>
                <a:schemeClr val="tx1"/>
              </a:solidFill>
              <a:effectLst/>
              <a:latin typeface="+mn-lt"/>
              <a:ea typeface="+mn-ea"/>
              <a:cs typeface="+mn-cs"/>
            </a:endParaRPr>
          </a:p>
          <a:p>
            <a:r>
              <a:rPr lang="en-US" altLang="zh-CN" sz="1200" u="sng" kern="1200" dirty="0">
                <a:solidFill>
                  <a:schemeClr val="tx1"/>
                </a:solidFill>
                <a:effectLst/>
                <a:latin typeface="+mn-lt"/>
                <a:ea typeface="+mn-ea"/>
                <a:cs typeface="+mn-cs"/>
                <a:hlinkClick r:id="rId4"/>
              </a:rPr>
              <a:t>http://docs.ceph.org.cn/install/manual-deployment/</a:t>
            </a:r>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安装完上述就要开始配置</a:t>
            </a:r>
            <a:r>
              <a:rPr lang="en-US" altLang="zh-CN" sz="1200" kern="1200" dirty="0" err="1">
                <a:solidFill>
                  <a:schemeClr val="tx1"/>
                </a:solidFill>
                <a:effectLst/>
                <a:latin typeface="+mn-lt"/>
                <a:ea typeface="+mn-ea"/>
                <a:cs typeface="+mn-cs"/>
              </a:rPr>
              <a:t>osd</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osd</a:t>
            </a:r>
            <a:r>
              <a:rPr lang="zh-CN" altLang="zh-CN" sz="1200" kern="1200" dirty="0">
                <a:solidFill>
                  <a:schemeClr val="tx1"/>
                </a:solidFill>
                <a:effectLst/>
                <a:latin typeface="+mn-lt"/>
                <a:ea typeface="+mn-ea"/>
                <a:cs typeface="+mn-cs"/>
              </a:rPr>
              <a:t>可以比较简单地使用</a:t>
            </a:r>
            <a:r>
              <a:rPr lang="en-US" altLang="zh-CN" sz="1200" kern="1200" dirty="0" err="1">
                <a:solidFill>
                  <a:schemeClr val="tx1"/>
                </a:solidFill>
                <a:effectLst/>
                <a:latin typeface="+mn-lt"/>
                <a:ea typeface="+mn-ea"/>
                <a:cs typeface="+mn-cs"/>
              </a:rPr>
              <a:t>ceph</a:t>
            </a:r>
            <a:r>
              <a:rPr lang="en-US" altLang="zh-CN" sz="1200" kern="1200" dirty="0">
                <a:solidFill>
                  <a:schemeClr val="tx1"/>
                </a:solidFill>
                <a:effectLst/>
                <a:latin typeface="+mn-lt"/>
                <a:ea typeface="+mn-ea"/>
                <a:cs typeface="+mn-cs"/>
              </a:rPr>
              <a:t>-deploy</a:t>
            </a:r>
            <a:r>
              <a:rPr lang="zh-CN" altLang="zh-CN" sz="1200" kern="1200" dirty="0">
                <a:solidFill>
                  <a:schemeClr val="tx1"/>
                </a:solidFill>
                <a:effectLst/>
                <a:latin typeface="+mn-lt"/>
                <a:ea typeface="+mn-ea"/>
                <a:cs typeface="+mn-cs"/>
              </a:rPr>
              <a:t>安装工具</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56CA6FF-A7CB-4F1C-9F9A-DB043AB425A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6CA6FF-A7CB-4F1C-9F9A-DB043AB425A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69CD565-D131-44D1-9885-986ED8B5305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CA5648-3203-49D0-811F-CF5B5A0B539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69CD565-D131-44D1-9885-986ED8B5305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CA5648-3203-49D0-811F-CF5B5A0B539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69CD565-D131-44D1-9885-986ED8B5305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CA5648-3203-49D0-811F-CF5B5A0B539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69CD565-D131-44D1-9885-986ED8B5305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CA5648-3203-49D0-811F-CF5B5A0B539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69CD565-D131-44D1-9885-986ED8B5305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CA5648-3203-49D0-811F-CF5B5A0B539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69CD565-D131-44D1-9885-986ED8B5305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ECA5648-3203-49D0-811F-CF5B5A0B539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69CD565-D131-44D1-9885-986ED8B5305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ECA5648-3203-49D0-811F-CF5B5A0B539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69CD565-D131-44D1-9885-986ED8B5305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ECA5648-3203-49D0-811F-CF5B5A0B539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69CD565-D131-44D1-9885-986ED8B5305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ECA5648-3203-49D0-811F-CF5B5A0B539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69CD565-D131-44D1-9885-986ED8B5305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ECA5648-3203-49D0-811F-CF5B5A0B539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69CD565-D131-44D1-9885-986ED8B5305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ECA5648-3203-49D0-811F-CF5B5A0B539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alphaModFix amt="56000"/>
            <a:lum/>
          </a:blip>
          <a:srcRect/>
          <a:stretch>
            <a:fillRect l="-4000" r="-4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9CD565-D131-44D1-9885-986ED8B5305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CA5648-3203-49D0-811F-CF5B5A0B539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2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6.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433462" y="1917757"/>
            <a:ext cx="3232375" cy="3207627"/>
            <a:chOff x="4985288" y="1224585"/>
            <a:chExt cx="2546888" cy="2527388"/>
          </a:xfrm>
        </p:grpSpPr>
        <p:sp>
          <p:nvSpPr>
            <p:cNvPr id="4" name="椭圆 3"/>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17" name="矩形 16"/>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41"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8" name="组合 37"/>
          <p:cNvGrpSpPr/>
          <p:nvPr/>
        </p:nvGrpSpPr>
        <p:grpSpPr>
          <a:xfrm>
            <a:off x="5086298" y="1191992"/>
            <a:ext cx="1975492" cy="49074"/>
            <a:chOff x="5108253" y="1177442"/>
            <a:chExt cx="1975492" cy="49074"/>
          </a:xfrm>
        </p:grpSpPr>
        <p:cxnSp>
          <p:nvCxnSpPr>
            <p:cNvPr id="33" name="直接连接符 32"/>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49" name="文本框 48"/>
          <p:cNvSpPr txBox="1"/>
          <p:nvPr/>
        </p:nvSpPr>
        <p:spPr>
          <a:xfrm>
            <a:off x="5204872" y="719616"/>
            <a:ext cx="1735577" cy="400110"/>
          </a:xfrm>
          <a:prstGeom prst="rect">
            <a:avLst/>
          </a:prstGeom>
          <a:noFill/>
        </p:spPr>
        <p:txBody>
          <a:bodyPr wrap="square" rtlCol="0">
            <a:spAutoFit/>
          </a:bodyPr>
          <a:lstStyle/>
          <a:p>
            <a:pPr algn="ctr"/>
            <a:r>
              <a:rPr lang="zh-CN" altLang="en-US" sz="2000" b="1" dirty="0">
                <a:latin typeface="+mn-ea"/>
              </a:rPr>
              <a:t>结题报告</a:t>
            </a:r>
            <a:endParaRPr lang="en-US" altLang="zh-CN" sz="2000" b="1" dirty="0">
              <a:latin typeface="+mn-ea"/>
            </a:endParaRPr>
          </a:p>
        </p:txBody>
      </p:sp>
      <p:grpSp>
        <p:nvGrpSpPr>
          <p:cNvPr id="51" name="组合 50"/>
          <p:cNvGrpSpPr/>
          <p:nvPr/>
        </p:nvGrpSpPr>
        <p:grpSpPr>
          <a:xfrm>
            <a:off x="5086297" y="6175305"/>
            <a:ext cx="1975492" cy="49074"/>
            <a:chOff x="5108253" y="1177442"/>
            <a:chExt cx="1975492" cy="49074"/>
          </a:xfrm>
        </p:grpSpPr>
        <p:cxnSp>
          <p:nvCxnSpPr>
            <p:cNvPr id="52" name="直接连接符 51"/>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a:off x="5065729" y="5498131"/>
            <a:ext cx="2016626" cy="278698"/>
            <a:chOff x="7150100" y="4803775"/>
            <a:chExt cx="2317750" cy="668338"/>
          </a:xfrm>
        </p:grpSpPr>
        <p:sp>
          <p:nvSpPr>
            <p:cNvPr id="43" name="Freeform 31"/>
            <p:cNvSpPr/>
            <p:nvPr/>
          </p:nvSpPr>
          <p:spPr bwMode="auto">
            <a:xfrm>
              <a:off x="8074025" y="4803775"/>
              <a:ext cx="466725" cy="533400"/>
            </a:xfrm>
            <a:custGeom>
              <a:avLst/>
              <a:gdLst>
                <a:gd name="T0" fmla="*/ 60 w 124"/>
                <a:gd name="T1" fmla="*/ 95 h 140"/>
                <a:gd name="T2" fmla="*/ 41 w 124"/>
                <a:gd name="T3" fmla="*/ 42 h 140"/>
                <a:gd name="T4" fmla="*/ 84 w 124"/>
                <a:gd name="T5" fmla="*/ 42 h 140"/>
                <a:gd name="T6" fmla="*/ 65 w 124"/>
                <a:gd name="T7" fmla="*/ 95 h 140"/>
                <a:gd name="T8" fmla="*/ 124 w 124"/>
                <a:gd name="T9" fmla="*/ 140 h 140"/>
                <a:gd name="T10" fmla="*/ 62 w 124"/>
                <a:gd name="T11" fmla="*/ 98 h 140"/>
                <a:gd name="T12" fmla="*/ 0 w 124"/>
                <a:gd name="T13" fmla="*/ 140 h 140"/>
                <a:gd name="T14" fmla="*/ 60 w 124"/>
                <a:gd name="T15" fmla="*/ 95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0">
                  <a:moveTo>
                    <a:pt x="60" y="95"/>
                  </a:moveTo>
                  <a:cubicBezTo>
                    <a:pt x="49" y="80"/>
                    <a:pt x="40" y="61"/>
                    <a:pt x="41" y="42"/>
                  </a:cubicBezTo>
                  <a:cubicBezTo>
                    <a:pt x="44" y="0"/>
                    <a:pt x="81" y="0"/>
                    <a:pt x="84" y="42"/>
                  </a:cubicBezTo>
                  <a:cubicBezTo>
                    <a:pt x="85" y="61"/>
                    <a:pt x="76" y="80"/>
                    <a:pt x="65" y="95"/>
                  </a:cubicBezTo>
                  <a:cubicBezTo>
                    <a:pt x="80" y="114"/>
                    <a:pt x="100" y="135"/>
                    <a:pt x="124" y="140"/>
                  </a:cubicBezTo>
                  <a:cubicBezTo>
                    <a:pt x="102" y="139"/>
                    <a:pt x="77" y="117"/>
                    <a:pt x="62" y="98"/>
                  </a:cubicBezTo>
                  <a:cubicBezTo>
                    <a:pt x="48" y="117"/>
                    <a:pt x="23" y="139"/>
                    <a:pt x="0" y="140"/>
                  </a:cubicBezTo>
                  <a:cubicBezTo>
                    <a:pt x="24" y="135"/>
                    <a:pt x="45" y="114"/>
                    <a:pt x="60" y="95"/>
                  </a:cubicBezTo>
                  <a:close/>
                </a:path>
              </a:pathLst>
            </a:custGeom>
            <a:solidFill>
              <a:schemeClr val="tx1">
                <a:alpha val="84000"/>
              </a:schemeClr>
            </a:solidFill>
            <a:ln>
              <a:noFill/>
            </a:ln>
          </p:spPr>
          <p:txBody>
            <a:bodyPr vert="horz" wrap="square" lIns="91440" tIns="45720" rIns="91440" bIns="45720" numCol="1" anchor="t" anchorCtr="0" compatLnSpc="1"/>
            <a:lstStyle/>
            <a:p>
              <a:endParaRPr lang="zh-CN" altLang="en-US"/>
            </a:p>
          </p:txBody>
        </p:sp>
        <p:sp>
          <p:nvSpPr>
            <p:cNvPr id="44" name="Freeform 32"/>
            <p:cNvSpPr/>
            <p:nvPr/>
          </p:nvSpPr>
          <p:spPr bwMode="auto">
            <a:xfrm>
              <a:off x="8702675" y="5368925"/>
              <a:ext cx="765175" cy="22225"/>
            </a:xfrm>
            <a:custGeom>
              <a:avLst/>
              <a:gdLst>
                <a:gd name="T0" fmla="*/ 101 w 203"/>
                <a:gd name="T1" fmla="*/ 6 h 6"/>
                <a:gd name="T2" fmla="*/ 0 w 203"/>
                <a:gd name="T3" fmla="*/ 3 h 6"/>
                <a:gd name="T4" fmla="*/ 101 w 203"/>
                <a:gd name="T5" fmla="*/ 0 h 6"/>
                <a:gd name="T6" fmla="*/ 203 w 203"/>
                <a:gd name="T7" fmla="*/ 4 h 6"/>
                <a:gd name="T8" fmla="*/ 101 w 203"/>
                <a:gd name="T9" fmla="*/ 6 h 6"/>
              </a:gdLst>
              <a:ahLst/>
              <a:cxnLst>
                <a:cxn ang="0">
                  <a:pos x="T0" y="T1"/>
                </a:cxn>
                <a:cxn ang="0">
                  <a:pos x="T2" y="T3"/>
                </a:cxn>
                <a:cxn ang="0">
                  <a:pos x="T4" y="T5"/>
                </a:cxn>
                <a:cxn ang="0">
                  <a:pos x="T6" y="T7"/>
                </a:cxn>
                <a:cxn ang="0">
                  <a:pos x="T8" y="T9"/>
                </a:cxn>
              </a:cxnLst>
              <a:rect l="0" t="0" r="r" b="b"/>
              <a:pathLst>
                <a:path w="203" h="6">
                  <a:moveTo>
                    <a:pt x="101" y="6"/>
                  </a:moveTo>
                  <a:cubicBezTo>
                    <a:pt x="68" y="6"/>
                    <a:pt x="34" y="6"/>
                    <a:pt x="0" y="3"/>
                  </a:cubicBezTo>
                  <a:cubicBezTo>
                    <a:pt x="35" y="0"/>
                    <a:pt x="68" y="0"/>
                    <a:pt x="101" y="0"/>
                  </a:cubicBezTo>
                  <a:cubicBezTo>
                    <a:pt x="134" y="0"/>
                    <a:pt x="168" y="1"/>
                    <a:pt x="203" y="4"/>
                  </a:cubicBezTo>
                  <a:cubicBezTo>
                    <a:pt x="166" y="6"/>
                    <a:pt x="101" y="6"/>
                    <a:pt x="101" y="6"/>
                  </a:cubicBezTo>
                  <a:close/>
                </a:path>
              </a:pathLst>
            </a:custGeom>
            <a:solidFill>
              <a:schemeClr val="tx1">
                <a:alpha val="84000"/>
              </a:schemeClr>
            </a:solidFill>
            <a:ln>
              <a:noFill/>
            </a:ln>
          </p:spPr>
          <p:txBody>
            <a:bodyPr vert="horz" wrap="square" lIns="91440" tIns="45720" rIns="91440" bIns="45720" numCol="1" anchor="t" anchorCtr="0" compatLnSpc="1"/>
            <a:lstStyle/>
            <a:p>
              <a:endParaRPr lang="zh-CN" altLang="en-US"/>
            </a:p>
          </p:txBody>
        </p:sp>
        <p:sp>
          <p:nvSpPr>
            <p:cNvPr id="45" name="Freeform 33"/>
            <p:cNvSpPr/>
            <p:nvPr/>
          </p:nvSpPr>
          <p:spPr bwMode="auto">
            <a:xfrm>
              <a:off x="7150100" y="5368925"/>
              <a:ext cx="765175" cy="22225"/>
            </a:xfrm>
            <a:custGeom>
              <a:avLst/>
              <a:gdLst>
                <a:gd name="T0" fmla="*/ 102 w 203"/>
                <a:gd name="T1" fmla="*/ 6 h 6"/>
                <a:gd name="T2" fmla="*/ 203 w 203"/>
                <a:gd name="T3" fmla="*/ 3 h 6"/>
                <a:gd name="T4" fmla="*/ 102 w 203"/>
                <a:gd name="T5" fmla="*/ 0 h 6"/>
                <a:gd name="T6" fmla="*/ 0 w 203"/>
                <a:gd name="T7" fmla="*/ 4 h 6"/>
                <a:gd name="T8" fmla="*/ 102 w 203"/>
                <a:gd name="T9" fmla="*/ 6 h 6"/>
              </a:gdLst>
              <a:ahLst/>
              <a:cxnLst>
                <a:cxn ang="0">
                  <a:pos x="T0" y="T1"/>
                </a:cxn>
                <a:cxn ang="0">
                  <a:pos x="T2" y="T3"/>
                </a:cxn>
                <a:cxn ang="0">
                  <a:pos x="T4" y="T5"/>
                </a:cxn>
                <a:cxn ang="0">
                  <a:pos x="T6" y="T7"/>
                </a:cxn>
                <a:cxn ang="0">
                  <a:pos x="T8" y="T9"/>
                </a:cxn>
              </a:cxnLst>
              <a:rect l="0" t="0" r="r" b="b"/>
              <a:pathLst>
                <a:path w="203" h="6">
                  <a:moveTo>
                    <a:pt x="102" y="6"/>
                  </a:moveTo>
                  <a:cubicBezTo>
                    <a:pt x="135" y="6"/>
                    <a:pt x="169" y="6"/>
                    <a:pt x="203" y="3"/>
                  </a:cubicBezTo>
                  <a:cubicBezTo>
                    <a:pt x="168" y="0"/>
                    <a:pt x="135" y="0"/>
                    <a:pt x="102" y="0"/>
                  </a:cubicBezTo>
                  <a:cubicBezTo>
                    <a:pt x="68" y="0"/>
                    <a:pt x="35" y="1"/>
                    <a:pt x="0" y="4"/>
                  </a:cubicBezTo>
                  <a:cubicBezTo>
                    <a:pt x="36" y="6"/>
                    <a:pt x="102" y="6"/>
                    <a:pt x="102" y="6"/>
                  </a:cubicBezTo>
                  <a:close/>
                </a:path>
              </a:pathLst>
            </a:custGeom>
            <a:solidFill>
              <a:schemeClr val="tx1">
                <a:alpha val="84000"/>
              </a:schemeClr>
            </a:solidFill>
            <a:ln>
              <a:noFill/>
            </a:ln>
          </p:spPr>
          <p:txBody>
            <a:bodyPr vert="horz" wrap="square" lIns="91440" tIns="45720" rIns="91440" bIns="45720" numCol="1" anchor="t" anchorCtr="0" compatLnSpc="1"/>
            <a:lstStyle/>
            <a:p>
              <a:endParaRPr lang="zh-CN" altLang="en-US"/>
            </a:p>
          </p:txBody>
        </p:sp>
        <p:sp>
          <p:nvSpPr>
            <p:cNvPr id="46" name="Freeform 34"/>
            <p:cNvSpPr/>
            <p:nvPr/>
          </p:nvSpPr>
          <p:spPr bwMode="auto">
            <a:xfrm>
              <a:off x="7862888" y="5092700"/>
              <a:ext cx="893763" cy="379413"/>
            </a:xfrm>
            <a:custGeom>
              <a:avLst/>
              <a:gdLst>
                <a:gd name="T0" fmla="*/ 118 w 237"/>
                <a:gd name="T1" fmla="*/ 61 h 99"/>
                <a:gd name="T2" fmla="*/ 160 w 237"/>
                <a:gd name="T3" fmla="*/ 86 h 99"/>
                <a:gd name="T4" fmla="*/ 226 w 237"/>
                <a:gd name="T5" fmla="*/ 28 h 99"/>
                <a:gd name="T6" fmla="*/ 178 w 237"/>
                <a:gd name="T7" fmla="*/ 10 h 99"/>
                <a:gd name="T8" fmla="*/ 184 w 237"/>
                <a:gd name="T9" fmla="*/ 64 h 99"/>
                <a:gd name="T10" fmla="*/ 213 w 237"/>
                <a:gd name="T11" fmla="*/ 52 h 99"/>
                <a:gd name="T12" fmla="*/ 199 w 237"/>
                <a:gd name="T13" fmla="*/ 29 h 99"/>
                <a:gd name="T14" fmla="*/ 183 w 237"/>
                <a:gd name="T15" fmla="*/ 44 h 99"/>
                <a:gd name="T16" fmla="*/ 193 w 237"/>
                <a:gd name="T17" fmla="*/ 32 h 99"/>
                <a:gd name="T18" fmla="*/ 210 w 237"/>
                <a:gd name="T19" fmla="*/ 51 h 99"/>
                <a:gd name="T20" fmla="*/ 185 w 237"/>
                <a:gd name="T21" fmla="*/ 61 h 99"/>
                <a:gd name="T22" fmla="*/ 180 w 237"/>
                <a:gd name="T23" fmla="*/ 13 h 99"/>
                <a:gd name="T24" fmla="*/ 224 w 237"/>
                <a:gd name="T25" fmla="*/ 33 h 99"/>
                <a:gd name="T26" fmla="*/ 162 w 237"/>
                <a:gd name="T27" fmla="*/ 84 h 99"/>
                <a:gd name="T28" fmla="*/ 119 w 237"/>
                <a:gd name="T29" fmla="*/ 54 h 99"/>
                <a:gd name="T30" fmla="*/ 74 w 237"/>
                <a:gd name="T31" fmla="*/ 84 h 99"/>
                <a:gd name="T32" fmla="*/ 13 w 237"/>
                <a:gd name="T33" fmla="*/ 33 h 99"/>
                <a:gd name="T34" fmla="*/ 57 w 237"/>
                <a:gd name="T35" fmla="*/ 13 h 99"/>
                <a:gd name="T36" fmla="*/ 52 w 237"/>
                <a:gd name="T37" fmla="*/ 61 h 99"/>
                <a:gd name="T38" fmla="*/ 27 w 237"/>
                <a:gd name="T39" fmla="*/ 51 h 99"/>
                <a:gd name="T40" fmla="*/ 44 w 237"/>
                <a:gd name="T41" fmla="*/ 32 h 99"/>
                <a:gd name="T42" fmla="*/ 54 w 237"/>
                <a:gd name="T43" fmla="*/ 44 h 99"/>
                <a:gd name="T44" fmla="*/ 37 w 237"/>
                <a:gd name="T45" fmla="*/ 29 h 99"/>
                <a:gd name="T46" fmla="*/ 24 w 237"/>
                <a:gd name="T47" fmla="*/ 52 h 99"/>
                <a:gd name="T48" fmla="*/ 53 w 237"/>
                <a:gd name="T49" fmla="*/ 64 h 99"/>
                <a:gd name="T50" fmla="*/ 59 w 237"/>
                <a:gd name="T51" fmla="*/ 10 h 99"/>
                <a:gd name="T52" fmla="*/ 11 w 237"/>
                <a:gd name="T53" fmla="*/ 28 h 99"/>
                <a:gd name="T54" fmla="*/ 76 w 237"/>
                <a:gd name="T55" fmla="*/ 86 h 99"/>
                <a:gd name="T56" fmla="*/ 118 w 237"/>
                <a:gd name="T57" fmla="*/ 6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7" h="99">
                  <a:moveTo>
                    <a:pt x="118" y="61"/>
                  </a:moveTo>
                  <a:cubicBezTo>
                    <a:pt x="129" y="73"/>
                    <a:pt x="144" y="82"/>
                    <a:pt x="160" y="86"/>
                  </a:cubicBezTo>
                  <a:cubicBezTo>
                    <a:pt x="216" y="99"/>
                    <a:pt x="237" y="56"/>
                    <a:pt x="226" y="28"/>
                  </a:cubicBezTo>
                  <a:cubicBezTo>
                    <a:pt x="219" y="8"/>
                    <a:pt x="196" y="0"/>
                    <a:pt x="178" y="10"/>
                  </a:cubicBezTo>
                  <a:cubicBezTo>
                    <a:pt x="157" y="22"/>
                    <a:pt x="160" y="56"/>
                    <a:pt x="184" y="64"/>
                  </a:cubicBezTo>
                  <a:cubicBezTo>
                    <a:pt x="194" y="68"/>
                    <a:pt x="208" y="65"/>
                    <a:pt x="213" y="52"/>
                  </a:cubicBezTo>
                  <a:cubicBezTo>
                    <a:pt x="216" y="42"/>
                    <a:pt x="209" y="31"/>
                    <a:pt x="199" y="29"/>
                  </a:cubicBezTo>
                  <a:cubicBezTo>
                    <a:pt x="190" y="27"/>
                    <a:pt x="181" y="34"/>
                    <a:pt x="183" y="44"/>
                  </a:cubicBezTo>
                  <a:cubicBezTo>
                    <a:pt x="183" y="41"/>
                    <a:pt x="185" y="33"/>
                    <a:pt x="193" y="32"/>
                  </a:cubicBezTo>
                  <a:cubicBezTo>
                    <a:pt x="204" y="30"/>
                    <a:pt x="213" y="42"/>
                    <a:pt x="210" y="51"/>
                  </a:cubicBezTo>
                  <a:cubicBezTo>
                    <a:pt x="207" y="63"/>
                    <a:pt x="194" y="64"/>
                    <a:pt x="185" y="61"/>
                  </a:cubicBezTo>
                  <a:cubicBezTo>
                    <a:pt x="164" y="53"/>
                    <a:pt x="161" y="24"/>
                    <a:pt x="180" y="13"/>
                  </a:cubicBezTo>
                  <a:cubicBezTo>
                    <a:pt x="197" y="3"/>
                    <a:pt x="219" y="13"/>
                    <a:pt x="224" y="33"/>
                  </a:cubicBezTo>
                  <a:cubicBezTo>
                    <a:pt x="231" y="59"/>
                    <a:pt x="212" y="96"/>
                    <a:pt x="162" y="84"/>
                  </a:cubicBezTo>
                  <a:cubicBezTo>
                    <a:pt x="146" y="80"/>
                    <a:pt x="127" y="69"/>
                    <a:pt x="119" y="54"/>
                  </a:cubicBezTo>
                  <a:cubicBezTo>
                    <a:pt x="109" y="69"/>
                    <a:pt x="92" y="80"/>
                    <a:pt x="74" y="84"/>
                  </a:cubicBezTo>
                  <a:cubicBezTo>
                    <a:pt x="25" y="96"/>
                    <a:pt x="6" y="59"/>
                    <a:pt x="13" y="33"/>
                  </a:cubicBezTo>
                  <a:cubicBezTo>
                    <a:pt x="18" y="13"/>
                    <a:pt x="40" y="3"/>
                    <a:pt x="57" y="13"/>
                  </a:cubicBezTo>
                  <a:cubicBezTo>
                    <a:pt x="75" y="24"/>
                    <a:pt x="73" y="53"/>
                    <a:pt x="52" y="61"/>
                  </a:cubicBezTo>
                  <a:cubicBezTo>
                    <a:pt x="43" y="64"/>
                    <a:pt x="30" y="63"/>
                    <a:pt x="27" y="51"/>
                  </a:cubicBezTo>
                  <a:cubicBezTo>
                    <a:pt x="24" y="42"/>
                    <a:pt x="33" y="30"/>
                    <a:pt x="44" y="32"/>
                  </a:cubicBezTo>
                  <a:cubicBezTo>
                    <a:pt x="52" y="33"/>
                    <a:pt x="54" y="41"/>
                    <a:pt x="54" y="44"/>
                  </a:cubicBezTo>
                  <a:cubicBezTo>
                    <a:pt x="56" y="34"/>
                    <a:pt x="47" y="27"/>
                    <a:pt x="37" y="29"/>
                  </a:cubicBezTo>
                  <a:cubicBezTo>
                    <a:pt x="28" y="31"/>
                    <a:pt x="21" y="42"/>
                    <a:pt x="24" y="52"/>
                  </a:cubicBezTo>
                  <a:cubicBezTo>
                    <a:pt x="29" y="65"/>
                    <a:pt x="43" y="68"/>
                    <a:pt x="53" y="64"/>
                  </a:cubicBezTo>
                  <a:cubicBezTo>
                    <a:pt x="77" y="56"/>
                    <a:pt x="80" y="22"/>
                    <a:pt x="59" y="10"/>
                  </a:cubicBezTo>
                  <a:cubicBezTo>
                    <a:pt x="41" y="0"/>
                    <a:pt x="18" y="8"/>
                    <a:pt x="11" y="28"/>
                  </a:cubicBezTo>
                  <a:cubicBezTo>
                    <a:pt x="0" y="56"/>
                    <a:pt x="21" y="99"/>
                    <a:pt x="76" y="86"/>
                  </a:cubicBezTo>
                  <a:cubicBezTo>
                    <a:pt x="92" y="82"/>
                    <a:pt x="108" y="73"/>
                    <a:pt x="118" y="61"/>
                  </a:cubicBezTo>
                  <a:close/>
                </a:path>
              </a:pathLst>
            </a:custGeom>
            <a:solidFill>
              <a:schemeClr val="tx1">
                <a:alpha val="84000"/>
              </a:schemeClr>
            </a:solidFill>
            <a:ln>
              <a:noFill/>
            </a:ln>
          </p:spPr>
          <p:txBody>
            <a:bodyPr vert="horz" wrap="square" lIns="91440" tIns="45720" rIns="91440" bIns="45720" numCol="1" anchor="t" anchorCtr="0" compatLnSpc="1"/>
            <a:lstStyle/>
            <a:p>
              <a:endParaRPr lang="zh-CN" altLang="en-US"/>
            </a:p>
          </p:txBody>
        </p:sp>
      </p:grpSp>
      <p:sp>
        <p:nvSpPr>
          <p:cNvPr id="3" name="文本框 2"/>
          <p:cNvSpPr txBox="1"/>
          <p:nvPr/>
        </p:nvSpPr>
        <p:spPr>
          <a:xfrm>
            <a:off x="5535257" y="5803226"/>
            <a:ext cx="1074806" cy="369332"/>
          </a:xfrm>
          <a:prstGeom prst="rect">
            <a:avLst/>
          </a:prstGeom>
          <a:noFill/>
        </p:spPr>
        <p:txBody>
          <a:bodyPr wrap="square" rtlCol="0">
            <a:spAutoFit/>
          </a:bodyPr>
          <a:lstStyle/>
          <a:p>
            <a:r>
              <a:rPr lang="en-US" altLang="zh-CN" dirty="0"/>
              <a:t>2019.7.7</a:t>
            </a:r>
            <a:endParaRPr lang="zh-CN" altLang="en-US" dirty="0"/>
          </a:p>
        </p:txBody>
      </p:sp>
      <p:sp>
        <p:nvSpPr>
          <p:cNvPr id="27" name="文本框 26"/>
          <p:cNvSpPr txBox="1"/>
          <p:nvPr/>
        </p:nvSpPr>
        <p:spPr>
          <a:xfrm>
            <a:off x="4270248" y="2978883"/>
            <a:ext cx="3565180" cy="923330"/>
          </a:xfrm>
          <a:prstGeom prst="rect">
            <a:avLst/>
          </a:prstGeom>
          <a:noFill/>
        </p:spPr>
        <p:txBody>
          <a:bodyPr wrap="square" rtlCol="0">
            <a:spAutoFit/>
          </a:bodyPr>
          <a:lstStyle/>
          <a:p>
            <a:pPr algn="ctr"/>
            <a:r>
              <a:rPr lang="zh-CN" altLang="en-US" sz="5400" dirty="0">
                <a:solidFill>
                  <a:schemeClr val="bg1"/>
                </a:solidFill>
                <a:latin typeface="张海山锐线体简" panose="02000000000000000000" pitchFamily="2" charset="-122"/>
                <a:ea typeface="张海山锐线体简" panose="02000000000000000000" pitchFamily="2" charset="-122"/>
              </a:rPr>
              <a:t>结题报告</a:t>
            </a:r>
            <a:endParaRPr lang="en-US" altLang="zh-CN" sz="5400" dirty="0">
              <a:solidFill>
                <a:schemeClr val="bg1"/>
              </a:solidFill>
              <a:latin typeface="张海山锐线体简" panose="02000000000000000000" pitchFamily="2" charset="-122"/>
              <a:ea typeface="张海山锐线体简" panose="02000000000000000000" pitchFamily="2" charset="-122"/>
            </a:endParaRPr>
          </a:p>
        </p:txBody>
      </p:sp>
      <p:cxnSp>
        <p:nvCxnSpPr>
          <p:cNvPr id="28" name="直接连接符 27"/>
          <p:cNvCxnSpPr/>
          <p:nvPr/>
        </p:nvCxnSpPr>
        <p:spPr>
          <a:xfrm>
            <a:off x="5001331" y="3593592"/>
            <a:ext cx="6790892" cy="0"/>
          </a:xfrm>
          <a:prstGeom prst="line">
            <a:avLst/>
          </a:prstGeom>
          <a:ln w="22225">
            <a:solidFill>
              <a:schemeClr val="tx1">
                <a:lumMod val="85000"/>
                <a:lumOff val="15000"/>
              </a:schemeClr>
            </a:solidFill>
            <a:prstDash val="sysDot"/>
            <a:tailEnd type="diamond"/>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398610" y="3966340"/>
            <a:ext cx="5784502" cy="1077218"/>
          </a:xfrm>
          <a:prstGeom prst="rect">
            <a:avLst/>
          </a:prstGeom>
          <a:noFill/>
        </p:spPr>
        <p:txBody>
          <a:bodyPr wrap="square" rtlCol="0">
            <a:spAutoFit/>
          </a:bodyPr>
          <a:lstStyle/>
          <a:p>
            <a:r>
              <a:rPr lang="zh-CN" altLang="en-US" sz="3200" dirty="0"/>
              <a:t>小组成员：张灏文，张铭哲，刘硕，毕超，陈云开</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8"/>
                                        </p:tgtEl>
                                        <p:attrNameLst>
                                          <p:attrName>ppt_x</p:attrName>
                                          <p:attrName>ppt_y</p:attrName>
                                        </p:attrNameLst>
                                      </p:cBhvr>
                                    </p:animMotion>
                                  </p:childTnLst>
                                </p:cTn>
                              </p:par>
                              <p:par>
                                <p:cTn id="7" presetID="35" presetClass="path" presetSubtype="0" accel="50000" decel="50000" fill="hold" grpId="0" nodeType="withEffect">
                                  <p:stCondLst>
                                    <p:cond delay="0"/>
                                  </p:stCondLst>
                                  <p:childTnLst>
                                    <p:animMotion origin="layout" path="M -4.375E-6 -3.7037E-7 L -0.25 -3.7037E-7 " pathEditMode="relative" rAng="0" ptsTypes="AA">
                                      <p:cBhvr>
                                        <p:cTn id="8" dur="2000" fill="hold"/>
                                        <p:tgtEl>
                                          <p:spTgt spid="27"/>
                                        </p:tgtEl>
                                        <p:attrNameLst>
                                          <p:attrName>ppt_x</p:attrName>
                                          <p:attrName>ppt_y</p:attrName>
                                        </p:attrNameLst>
                                      </p:cBhvr>
                                      <p:rCtr x="-12500" y="0"/>
                                    </p:animMotion>
                                  </p:childTnLst>
                                </p:cTn>
                              </p:par>
                            </p:childTnLst>
                          </p:cTn>
                        </p:par>
                        <p:par>
                          <p:cTn id="9" fill="hold">
                            <p:stCondLst>
                              <p:cond delay="2000"/>
                            </p:stCondLst>
                            <p:childTnLst>
                              <p:par>
                                <p:cTn id="10" presetID="42" presetClass="entr" presetSubtype="0"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01</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91" name="文本框 90"/>
          <p:cNvSpPr txBox="1"/>
          <p:nvPr/>
        </p:nvSpPr>
        <p:spPr>
          <a:xfrm>
            <a:off x="5036885" y="696641"/>
            <a:ext cx="2071914" cy="523220"/>
          </a:xfrm>
          <a:prstGeom prst="rect">
            <a:avLst/>
          </a:prstGeom>
          <a:noFill/>
        </p:spPr>
        <p:txBody>
          <a:bodyPr wrap="square" rtlCol="0">
            <a:spAutoFit/>
          </a:bodyPr>
          <a:lstStyle/>
          <a:p>
            <a:pPr algn="ctr"/>
            <a:r>
              <a:rPr lang="en-US" altLang="zh-CN" sz="2800" dirty="0"/>
              <a:t>Erasure code</a:t>
            </a:r>
            <a:endParaRPr lang="zh-CN" altLang="en-US" sz="2800" dirty="0"/>
          </a:p>
        </p:txBody>
      </p:sp>
      <p:sp>
        <p:nvSpPr>
          <p:cNvPr id="92" name="Rectangle 21"/>
          <p:cNvSpPr/>
          <p:nvPr/>
        </p:nvSpPr>
        <p:spPr>
          <a:xfrm>
            <a:off x="3092156" y="2116518"/>
            <a:ext cx="565310" cy="52162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en-US" dirty="0"/>
          </a:p>
        </p:txBody>
      </p:sp>
      <p:sp>
        <p:nvSpPr>
          <p:cNvPr id="93" name="Rectangle 22"/>
          <p:cNvSpPr/>
          <p:nvPr/>
        </p:nvSpPr>
        <p:spPr>
          <a:xfrm>
            <a:off x="3096067" y="4901468"/>
            <a:ext cx="576922" cy="51801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rPr>
              <a:t>B11</a:t>
            </a:r>
            <a:endParaRPr lang="en-US" dirty="0">
              <a:solidFill>
                <a:schemeClr val="tx1">
                  <a:lumMod val="85000"/>
                  <a:lumOff val="15000"/>
                </a:schemeClr>
              </a:solidFill>
            </a:endParaRPr>
          </a:p>
        </p:txBody>
      </p:sp>
      <p:sp>
        <p:nvSpPr>
          <p:cNvPr id="94" name="Rectangle 23"/>
          <p:cNvSpPr/>
          <p:nvPr/>
        </p:nvSpPr>
        <p:spPr>
          <a:xfrm>
            <a:off x="3103748" y="2122071"/>
            <a:ext cx="583415" cy="538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en-US" dirty="0"/>
          </a:p>
        </p:txBody>
      </p:sp>
      <p:sp>
        <p:nvSpPr>
          <p:cNvPr id="95" name="Rectangle 25"/>
          <p:cNvSpPr/>
          <p:nvPr/>
        </p:nvSpPr>
        <p:spPr>
          <a:xfrm>
            <a:off x="7218493" y="3419340"/>
            <a:ext cx="553720" cy="495342"/>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D2</a:t>
            </a:r>
            <a:endParaRPr lang="en-US" dirty="0"/>
          </a:p>
        </p:txBody>
      </p:sp>
      <p:sp>
        <p:nvSpPr>
          <p:cNvPr id="97" name="Rectangle 21"/>
          <p:cNvSpPr/>
          <p:nvPr/>
        </p:nvSpPr>
        <p:spPr>
          <a:xfrm>
            <a:off x="5519724" y="3709262"/>
            <a:ext cx="565310" cy="5216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21"/>
          <p:cNvSpPr/>
          <p:nvPr/>
        </p:nvSpPr>
        <p:spPr>
          <a:xfrm>
            <a:off x="4960537" y="3709264"/>
            <a:ext cx="565310" cy="5216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21"/>
          <p:cNvSpPr/>
          <p:nvPr/>
        </p:nvSpPr>
        <p:spPr>
          <a:xfrm>
            <a:off x="3814687" y="4230889"/>
            <a:ext cx="565310" cy="5216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en-US" dirty="0"/>
          </a:p>
        </p:txBody>
      </p:sp>
      <p:sp>
        <p:nvSpPr>
          <p:cNvPr id="176" name="Rectangle 21"/>
          <p:cNvSpPr/>
          <p:nvPr/>
        </p:nvSpPr>
        <p:spPr>
          <a:xfrm>
            <a:off x="4963412" y="4230889"/>
            <a:ext cx="565310" cy="5216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21"/>
          <p:cNvSpPr/>
          <p:nvPr/>
        </p:nvSpPr>
        <p:spPr>
          <a:xfrm>
            <a:off x="3680604" y="2116518"/>
            <a:ext cx="565310" cy="52162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 </a:t>
            </a:r>
            <a:r>
              <a:rPr lang="en-US" altLang="zh-CN" dirty="0">
                <a:solidFill>
                  <a:schemeClr val="tx1"/>
                </a:solidFill>
              </a:rPr>
              <a:t>0</a:t>
            </a:r>
            <a:endParaRPr lang="en-US" dirty="0">
              <a:solidFill>
                <a:schemeClr val="tx1"/>
              </a:solidFill>
            </a:endParaRPr>
          </a:p>
        </p:txBody>
      </p:sp>
      <p:sp>
        <p:nvSpPr>
          <p:cNvPr id="178" name="Rectangle 21"/>
          <p:cNvSpPr/>
          <p:nvPr/>
        </p:nvSpPr>
        <p:spPr>
          <a:xfrm>
            <a:off x="5439669" y="2116517"/>
            <a:ext cx="565310" cy="52162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r>
              <a:rPr lang="en-US" altLang="zh-CN" dirty="0">
                <a:solidFill>
                  <a:schemeClr val="tx1"/>
                </a:solidFill>
              </a:rPr>
              <a:t>0</a:t>
            </a:r>
            <a:endParaRPr lang="en-US" dirty="0">
              <a:solidFill>
                <a:schemeClr val="tx1"/>
              </a:solidFill>
            </a:endParaRPr>
          </a:p>
        </p:txBody>
      </p:sp>
      <p:sp>
        <p:nvSpPr>
          <p:cNvPr id="179" name="Rectangle 21"/>
          <p:cNvSpPr/>
          <p:nvPr/>
        </p:nvSpPr>
        <p:spPr>
          <a:xfrm>
            <a:off x="4265719" y="2116517"/>
            <a:ext cx="565310" cy="52162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 </a:t>
            </a:r>
            <a:r>
              <a:rPr lang="en-US" altLang="zh-CN" dirty="0">
                <a:solidFill>
                  <a:schemeClr val="tx1"/>
                </a:solidFill>
              </a:rPr>
              <a:t>0</a:t>
            </a:r>
            <a:endParaRPr lang="en-US" dirty="0">
              <a:solidFill>
                <a:schemeClr val="tx1"/>
              </a:solidFill>
            </a:endParaRPr>
          </a:p>
        </p:txBody>
      </p:sp>
      <p:sp>
        <p:nvSpPr>
          <p:cNvPr id="180" name="Rectangle 21"/>
          <p:cNvSpPr/>
          <p:nvPr/>
        </p:nvSpPr>
        <p:spPr>
          <a:xfrm>
            <a:off x="4853790" y="2118199"/>
            <a:ext cx="565310" cy="52162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r>
              <a:rPr lang="en-US" altLang="zh-CN" dirty="0">
                <a:solidFill>
                  <a:schemeClr val="tx1"/>
                </a:solidFill>
              </a:rPr>
              <a:t>0</a:t>
            </a:r>
            <a:endParaRPr lang="en-US" dirty="0">
              <a:solidFill>
                <a:schemeClr val="tx1"/>
              </a:solidFill>
            </a:endParaRPr>
          </a:p>
        </p:txBody>
      </p:sp>
      <p:sp>
        <p:nvSpPr>
          <p:cNvPr id="181" name="Rectangle 21"/>
          <p:cNvSpPr/>
          <p:nvPr/>
        </p:nvSpPr>
        <p:spPr>
          <a:xfrm>
            <a:off x="3092156" y="2678929"/>
            <a:ext cx="565310" cy="52162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r>
              <a:rPr lang="en-US" altLang="zh-CN" dirty="0">
                <a:solidFill>
                  <a:schemeClr val="tx1"/>
                </a:solidFill>
              </a:rPr>
              <a:t>0</a:t>
            </a:r>
            <a:endParaRPr lang="en-US" dirty="0">
              <a:solidFill>
                <a:schemeClr val="tx1"/>
              </a:solidFill>
            </a:endParaRPr>
          </a:p>
        </p:txBody>
      </p:sp>
      <p:sp>
        <p:nvSpPr>
          <p:cNvPr id="182" name="Rectangle 21"/>
          <p:cNvSpPr/>
          <p:nvPr/>
        </p:nvSpPr>
        <p:spPr>
          <a:xfrm>
            <a:off x="3680604" y="2678929"/>
            <a:ext cx="565310" cy="52162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en-US" dirty="0"/>
          </a:p>
        </p:txBody>
      </p:sp>
      <p:sp>
        <p:nvSpPr>
          <p:cNvPr id="183" name="Rectangle 21"/>
          <p:cNvSpPr/>
          <p:nvPr/>
        </p:nvSpPr>
        <p:spPr>
          <a:xfrm>
            <a:off x="5439669" y="2678928"/>
            <a:ext cx="565310" cy="52162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r>
              <a:rPr lang="en-US" altLang="zh-CN" dirty="0">
                <a:solidFill>
                  <a:schemeClr val="tx1"/>
                </a:solidFill>
              </a:rPr>
              <a:t>0</a:t>
            </a:r>
            <a:endParaRPr lang="en-US" dirty="0">
              <a:solidFill>
                <a:schemeClr val="tx1"/>
              </a:solidFill>
            </a:endParaRPr>
          </a:p>
        </p:txBody>
      </p:sp>
      <p:sp>
        <p:nvSpPr>
          <p:cNvPr id="184" name="Rectangle 21"/>
          <p:cNvSpPr/>
          <p:nvPr/>
        </p:nvSpPr>
        <p:spPr>
          <a:xfrm>
            <a:off x="4265719" y="2678928"/>
            <a:ext cx="565310" cy="52162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r>
              <a:rPr lang="en-US" altLang="zh-CN" dirty="0">
                <a:solidFill>
                  <a:schemeClr val="tx1"/>
                </a:solidFill>
              </a:rPr>
              <a:t>0</a:t>
            </a:r>
            <a:endParaRPr lang="en-US" dirty="0">
              <a:solidFill>
                <a:schemeClr val="tx1"/>
              </a:solidFill>
            </a:endParaRPr>
          </a:p>
        </p:txBody>
      </p:sp>
      <p:sp>
        <p:nvSpPr>
          <p:cNvPr id="185" name="Rectangle 21"/>
          <p:cNvSpPr/>
          <p:nvPr/>
        </p:nvSpPr>
        <p:spPr>
          <a:xfrm>
            <a:off x="4853790" y="2680610"/>
            <a:ext cx="565310" cy="52162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r>
              <a:rPr lang="en-US" altLang="zh-CN" dirty="0">
                <a:solidFill>
                  <a:schemeClr val="tx1"/>
                </a:solidFill>
              </a:rPr>
              <a:t>0</a:t>
            </a:r>
            <a:endParaRPr lang="en-US" dirty="0">
              <a:solidFill>
                <a:schemeClr val="tx1"/>
              </a:solidFill>
            </a:endParaRPr>
          </a:p>
        </p:txBody>
      </p:sp>
      <p:sp>
        <p:nvSpPr>
          <p:cNvPr id="186" name="Rectangle 21"/>
          <p:cNvSpPr/>
          <p:nvPr/>
        </p:nvSpPr>
        <p:spPr>
          <a:xfrm>
            <a:off x="3092156" y="3239658"/>
            <a:ext cx="565310" cy="52162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r>
              <a:rPr lang="en-US" altLang="zh-CN" dirty="0">
                <a:solidFill>
                  <a:schemeClr val="tx1"/>
                </a:solidFill>
              </a:rPr>
              <a:t>0</a:t>
            </a:r>
            <a:endParaRPr lang="en-US" dirty="0">
              <a:solidFill>
                <a:schemeClr val="tx1"/>
              </a:solidFill>
            </a:endParaRPr>
          </a:p>
        </p:txBody>
      </p:sp>
      <p:sp>
        <p:nvSpPr>
          <p:cNvPr id="187" name="Rectangle 21"/>
          <p:cNvSpPr/>
          <p:nvPr/>
        </p:nvSpPr>
        <p:spPr>
          <a:xfrm>
            <a:off x="3680604" y="3239658"/>
            <a:ext cx="565310" cy="52162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r>
              <a:rPr lang="en-US" altLang="zh-CN" dirty="0">
                <a:solidFill>
                  <a:schemeClr val="tx1"/>
                </a:solidFill>
              </a:rPr>
              <a:t>0</a:t>
            </a:r>
            <a:endParaRPr lang="en-US" dirty="0">
              <a:solidFill>
                <a:schemeClr val="tx1"/>
              </a:solidFill>
            </a:endParaRPr>
          </a:p>
        </p:txBody>
      </p:sp>
      <p:sp>
        <p:nvSpPr>
          <p:cNvPr id="188" name="Rectangle 21"/>
          <p:cNvSpPr/>
          <p:nvPr/>
        </p:nvSpPr>
        <p:spPr>
          <a:xfrm>
            <a:off x="5443507" y="3250250"/>
            <a:ext cx="565310" cy="52162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 </a:t>
            </a:r>
            <a:r>
              <a:rPr lang="en-US" altLang="zh-CN" dirty="0">
                <a:solidFill>
                  <a:schemeClr val="tx1"/>
                </a:solidFill>
              </a:rPr>
              <a:t>0</a:t>
            </a:r>
            <a:endParaRPr lang="en-US" dirty="0">
              <a:solidFill>
                <a:schemeClr val="tx1"/>
              </a:solidFill>
            </a:endParaRPr>
          </a:p>
        </p:txBody>
      </p:sp>
      <p:sp>
        <p:nvSpPr>
          <p:cNvPr id="189" name="Rectangle 21"/>
          <p:cNvSpPr/>
          <p:nvPr/>
        </p:nvSpPr>
        <p:spPr>
          <a:xfrm>
            <a:off x="4265719" y="3239657"/>
            <a:ext cx="565310" cy="52162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en-US" dirty="0"/>
          </a:p>
        </p:txBody>
      </p:sp>
      <p:sp>
        <p:nvSpPr>
          <p:cNvPr id="190" name="Rectangle 21"/>
          <p:cNvSpPr/>
          <p:nvPr/>
        </p:nvSpPr>
        <p:spPr>
          <a:xfrm>
            <a:off x="4853790" y="3241339"/>
            <a:ext cx="565310" cy="52162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r>
              <a:rPr lang="en-US" altLang="zh-CN" dirty="0">
                <a:solidFill>
                  <a:schemeClr val="tx1"/>
                </a:solidFill>
              </a:rPr>
              <a:t>0</a:t>
            </a:r>
            <a:endParaRPr lang="en-US" dirty="0">
              <a:solidFill>
                <a:schemeClr val="tx1"/>
              </a:solidFill>
            </a:endParaRPr>
          </a:p>
        </p:txBody>
      </p:sp>
      <p:sp>
        <p:nvSpPr>
          <p:cNvPr id="191" name="Rectangle 21"/>
          <p:cNvSpPr/>
          <p:nvPr/>
        </p:nvSpPr>
        <p:spPr>
          <a:xfrm>
            <a:off x="3092156" y="3776305"/>
            <a:ext cx="565310" cy="52162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r>
              <a:rPr lang="en-US" altLang="zh-CN" dirty="0">
                <a:solidFill>
                  <a:schemeClr val="tx1"/>
                </a:solidFill>
              </a:rPr>
              <a:t>0</a:t>
            </a:r>
            <a:endParaRPr lang="en-US" dirty="0">
              <a:solidFill>
                <a:schemeClr val="tx1"/>
              </a:solidFill>
            </a:endParaRPr>
          </a:p>
        </p:txBody>
      </p:sp>
      <p:sp>
        <p:nvSpPr>
          <p:cNvPr id="192" name="Rectangle 21"/>
          <p:cNvSpPr/>
          <p:nvPr/>
        </p:nvSpPr>
        <p:spPr>
          <a:xfrm>
            <a:off x="3680604" y="3776305"/>
            <a:ext cx="565310" cy="52162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r>
              <a:rPr lang="en-US" altLang="zh-CN" dirty="0">
                <a:solidFill>
                  <a:schemeClr val="tx1"/>
                </a:solidFill>
              </a:rPr>
              <a:t>0</a:t>
            </a:r>
            <a:endParaRPr lang="en-US" dirty="0">
              <a:solidFill>
                <a:schemeClr val="tx1"/>
              </a:solidFill>
            </a:endParaRPr>
          </a:p>
        </p:txBody>
      </p:sp>
      <p:sp>
        <p:nvSpPr>
          <p:cNvPr id="193" name="Rectangle 21"/>
          <p:cNvSpPr/>
          <p:nvPr/>
        </p:nvSpPr>
        <p:spPr>
          <a:xfrm>
            <a:off x="5439669" y="3776304"/>
            <a:ext cx="565310" cy="52162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r>
              <a:rPr lang="en-US" altLang="zh-CN" dirty="0">
                <a:solidFill>
                  <a:schemeClr val="tx1"/>
                </a:solidFill>
              </a:rPr>
              <a:t>0</a:t>
            </a:r>
            <a:endParaRPr lang="en-US" dirty="0">
              <a:solidFill>
                <a:schemeClr val="tx1"/>
              </a:solidFill>
            </a:endParaRPr>
          </a:p>
        </p:txBody>
      </p:sp>
      <p:sp>
        <p:nvSpPr>
          <p:cNvPr id="194" name="Rectangle 21"/>
          <p:cNvSpPr/>
          <p:nvPr/>
        </p:nvSpPr>
        <p:spPr>
          <a:xfrm>
            <a:off x="4265719" y="3776304"/>
            <a:ext cx="565310" cy="52162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r>
              <a:rPr lang="en-US" altLang="zh-CN" dirty="0">
                <a:solidFill>
                  <a:schemeClr val="tx1"/>
                </a:solidFill>
              </a:rPr>
              <a:t>0</a:t>
            </a:r>
            <a:endParaRPr lang="en-US" dirty="0">
              <a:solidFill>
                <a:schemeClr val="tx1"/>
              </a:solidFill>
            </a:endParaRPr>
          </a:p>
        </p:txBody>
      </p:sp>
      <p:sp>
        <p:nvSpPr>
          <p:cNvPr id="195" name="Rectangle 21"/>
          <p:cNvSpPr/>
          <p:nvPr/>
        </p:nvSpPr>
        <p:spPr>
          <a:xfrm>
            <a:off x="4853790" y="3777986"/>
            <a:ext cx="565310" cy="52162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en-US" dirty="0"/>
          </a:p>
        </p:txBody>
      </p:sp>
      <p:sp>
        <p:nvSpPr>
          <p:cNvPr id="196" name="Rectangle 21"/>
          <p:cNvSpPr/>
          <p:nvPr/>
        </p:nvSpPr>
        <p:spPr>
          <a:xfrm>
            <a:off x="3092156" y="4331201"/>
            <a:ext cx="565310" cy="52162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 </a:t>
            </a:r>
            <a:r>
              <a:rPr lang="en-US" altLang="zh-CN" dirty="0">
                <a:solidFill>
                  <a:schemeClr val="tx1"/>
                </a:solidFill>
              </a:rPr>
              <a:t>0</a:t>
            </a:r>
            <a:endParaRPr lang="en-US" dirty="0">
              <a:solidFill>
                <a:schemeClr val="tx1"/>
              </a:solidFill>
            </a:endParaRPr>
          </a:p>
        </p:txBody>
      </p:sp>
      <p:sp>
        <p:nvSpPr>
          <p:cNvPr id="197" name="Rectangle 21"/>
          <p:cNvSpPr/>
          <p:nvPr/>
        </p:nvSpPr>
        <p:spPr>
          <a:xfrm>
            <a:off x="3680604" y="4331201"/>
            <a:ext cx="565310" cy="52162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r>
              <a:rPr lang="en-US" altLang="zh-CN" dirty="0">
                <a:solidFill>
                  <a:schemeClr val="tx1"/>
                </a:solidFill>
              </a:rPr>
              <a:t>0</a:t>
            </a:r>
            <a:endParaRPr lang="en-US" dirty="0">
              <a:solidFill>
                <a:schemeClr val="tx1"/>
              </a:solidFill>
            </a:endParaRPr>
          </a:p>
        </p:txBody>
      </p:sp>
      <p:sp>
        <p:nvSpPr>
          <p:cNvPr id="198" name="Rectangle 21"/>
          <p:cNvSpPr/>
          <p:nvPr/>
        </p:nvSpPr>
        <p:spPr>
          <a:xfrm>
            <a:off x="5439669" y="4331200"/>
            <a:ext cx="565310" cy="52162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en-US" dirty="0"/>
          </a:p>
        </p:txBody>
      </p:sp>
      <p:sp>
        <p:nvSpPr>
          <p:cNvPr id="199" name="Rectangle 21"/>
          <p:cNvSpPr/>
          <p:nvPr/>
        </p:nvSpPr>
        <p:spPr>
          <a:xfrm>
            <a:off x="4265719" y="4331200"/>
            <a:ext cx="565310" cy="52162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 </a:t>
            </a:r>
            <a:r>
              <a:rPr lang="en-US" altLang="zh-CN" dirty="0">
                <a:solidFill>
                  <a:schemeClr val="tx1"/>
                </a:solidFill>
              </a:rPr>
              <a:t>0</a:t>
            </a:r>
            <a:endParaRPr lang="en-US" dirty="0">
              <a:solidFill>
                <a:schemeClr val="tx1"/>
              </a:solidFill>
            </a:endParaRPr>
          </a:p>
        </p:txBody>
      </p:sp>
      <p:sp>
        <p:nvSpPr>
          <p:cNvPr id="200" name="Rectangle 21"/>
          <p:cNvSpPr/>
          <p:nvPr/>
        </p:nvSpPr>
        <p:spPr>
          <a:xfrm>
            <a:off x="4853790" y="4332882"/>
            <a:ext cx="565310" cy="52162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r>
              <a:rPr lang="en-US" altLang="zh-CN" dirty="0">
                <a:solidFill>
                  <a:schemeClr val="tx1"/>
                </a:solidFill>
              </a:rPr>
              <a:t>0</a:t>
            </a:r>
            <a:endParaRPr lang="en-US" dirty="0">
              <a:solidFill>
                <a:schemeClr val="tx1"/>
              </a:solidFill>
            </a:endParaRPr>
          </a:p>
        </p:txBody>
      </p:sp>
      <p:sp>
        <p:nvSpPr>
          <p:cNvPr id="201" name="Rectangle 23"/>
          <p:cNvSpPr/>
          <p:nvPr/>
        </p:nvSpPr>
        <p:spPr>
          <a:xfrm>
            <a:off x="4853379" y="3793439"/>
            <a:ext cx="583415" cy="538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en-US" dirty="0"/>
          </a:p>
        </p:txBody>
      </p:sp>
      <p:sp>
        <p:nvSpPr>
          <p:cNvPr id="202" name="Rectangle 23"/>
          <p:cNvSpPr/>
          <p:nvPr/>
        </p:nvSpPr>
        <p:spPr>
          <a:xfrm>
            <a:off x="4255039" y="3273106"/>
            <a:ext cx="583415" cy="538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en-US" dirty="0"/>
          </a:p>
        </p:txBody>
      </p:sp>
      <p:sp>
        <p:nvSpPr>
          <p:cNvPr id="203" name="Rectangle 23"/>
          <p:cNvSpPr/>
          <p:nvPr/>
        </p:nvSpPr>
        <p:spPr>
          <a:xfrm>
            <a:off x="3675307" y="2680618"/>
            <a:ext cx="583415" cy="538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en-US" dirty="0"/>
          </a:p>
        </p:txBody>
      </p:sp>
      <p:sp>
        <p:nvSpPr>
          <p:cNvPr id="204" name="Rectangle 23"/>
          <p:cNvSpPr/>
          <p:nvPr/>
        </p:nvSpPr>
        <p:spPr>
          <a:xfrm>
            <a:off x="5436794" y="4333653"/>
            <a:ext cx="583415" cy="538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en-US" dirty="0"/>
          </a:p>
        </p:txBody>
      </p:sp>
      <p:sp>
        <p:nvSpPr>
          <p:cNvPr id="205" name="Rectangle 23"/>
          <p:cNvSpPr/>
          <p:nvPr/>
        </p:nvSpPr>
        <p:spPr>
          <a:xfrm>
            <a:off x="9122375" y="4749315"/>
            <a:ext cx="583415" cy="538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C1</a:t>
            </a:r>
            <a:endParaRPr lang="en-US" dirty="0"/>
          </a:p>
        </p:txBody>
      </p:sp>
      <p:sp>
        <p:nvSpPr>
          <p:cNvPr id="206" name="Rectangle 22"/>
          <p:cNvSpPr/>
          <p:nvPr/>
        </p:nvSpPr>
        <p:spPr>
          <a:xfrm>
            <a:off x="4860718" y="4904548"/>
            <a:ext cx="576922" cy="51801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B14</a:t>
            </a:r>
            <a:endParaRPr lang="en-US" dirty="0">
              <a:solidFill>
                <a:schemeClr val="tx1">
                  <a:lumMod val="85000"/>
                  <a:lumOff val="15000"/>
                </a:schemeClr>
              </a:solidFill>
            </a:endParaRPr>
          </a:p>
        </p:txBody>
      </p:sp>
      <p:sp>
        <p:nvSpPr>
          <p:cNvPr id="207" name="Rectangle 22"/>
          <p:cNvSpPr/>
          <p:nvPr/>
        </p:nvSpPr>
        <p:spPr>
          <a:xfrm>
            <a:off x="3678442" y="4904496"/>
            <a:ext cx="576922" cy="51801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B12</a:t>
            </a:r>
            <a:endParaRPr lang="en-US" dirty="0">
              <a:solidFill>
                <a:schemeClr val="tx1">
                  <a:lumMod val="85000"/>
                  <a:lumOff val="15000"/>
                </a:schemeClr>
              </a:solidFill>
            </a:endParaRPr>
          </a:p>
        </p:txBody>
      </p:sp>
      <p:sp>
        <p:nvSpPr>
          <p:cNvPr id="208" name="Rectangle 22"/>
          <p:cNvSpPr/>
          <p:nvPr/>
        </p:nvSpPr>
        <p:spPr>
          <a:xfrm>
            <a:off x="4271703" y="4903715"/>
            <a:ext cx="576922" cy="51801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B13</a:t>
            </a:r>
            <a:endParaRPr lang="en-US" dirty="0">
              <a:solidFill>
                <a:schemeClr val="tx1">
                  <a:lumMod val="85000"/>
                  <a:lumOff val="15000"/>
                </a:schemeClr>
              </a:solidFill>
            </a:endParaRPr>
          </a:p>
        </p:txBody>
      </p:sp>
      <p:sp>
        <p:nvSpPr>
          <p:cNvPr id="209" name="Rectangle 22"/>
          <p:cNvSpPr/>
          <p:nvPr/>
        </p:nvSpPr>
        <p:spPr>
          <a:xfrm>
            <a:off x="5449734" y="4903470"/>
            <a:ext cx="576922" cy="51801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B15</a:t>
            </a:r>
            <a:endParaRPr lang="en-US" dirty="0">
              <a:solidFill>
                <a:schemeClr val="tx1">
                  <a:lumMod val="85000"/>
                  <a:lumOff val="15000"/>
                </a:schemeClr>
              </a:solidFill>
            </a:endParaRPr>
          </a:p>
        </p:txBody>
      </p:sp>
      <p:sp>
        <p:nvSpPr>
          <p:cNvPr id="210" name="Rectangle 22"/>
          <p:cNvSpPr/>
          <p:nvPr/>
        </p:nvSpPr>
        <p:spPr>
          <a:xfrm>
            <a:off x="3097592" y="5468936"/>
            <a:ext cx="576922" cy="51801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B21</a:t>
            </a:r>
            <a:endParaRPr lang="en-US" dirty="0">
              <a:solidFill>
                <a:schemeClr val="tx1">
                  <a:lumMod val="85000"/>
                  <a:lumOff val="15000"/>
                </a:schemeClr>
              </a:solidFill>
            </a:endParaRPr>
          </a:p>
        </p:txBody>
      </p:sp>
      <p:sp>
        <p:nvSpPr>
          <p:cNvPr id="211" name="Rectangle 22"/>
          <p:cNvSpPr/>
          <p:nvPr/>
        </p:nvSpPr>
        <p:spPr>
          <a:xfrm>
            <a:off x="4862243" y="5472016"/>
            <a:ext cx="576922" cy="51801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B24</a:t>
            </a:r>
            <a:endParaRPr lang="en-US" dirty="0">
              <a:solidFill>
                <a:schemeClr val="tx1">
                  <a:lumMod val="85000"/>
                  <a:lumOff val="15000"/>
                </a:schemeClr>
              </a:solidFill>
            </a:endParaRPr>
          </a:p>
        </p:txBody>
      </p:sp>
      <p:sp>
        <p:nvSpPr>
          <p:cNvPr id="212" name="Rectangle 22"/>
          <p:cNvSpPr/>
          <p:nvPr/>
        </p:nvSpPr>
        <p:spPr>
          <a:xfrm>
            <a:off x="3679967" y="5471964"/>
            <a:ext cx="576922" cy="51801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B22</a:t>
            </a:r>
            <a:endParaRPr lang="en-US" dirty="0">
              <a:solidFill>
                <a:schemeClr val="tx1">
                  <a:lumMod val="85000"/>
                  <a:lumOff val="15000"/>
                </a:schemeClr>
              </a:solidFill>
            </a:endParaRPr>
          </a:p>
        </p:txBody>
      </p:sp>
      <p:sp>
        <p:nvSpPr>
          <p:cNvPr id="213" name="Rectangle 22"/>
          <p:cNvSpPr/>
          <p:nvPr/>
        </p:nvSpPr>
        <p:spPr>
          <a:xfrm>
            <a:off x="4273228" y="5471183"/>
            <a:ext cx="576922" cy="51801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B23</a:t>
            </a:r>
            <a:endParaRPr lang="en-US" dirty="0">
              <a:solidFill>
                <a:schemeClr val="tx1">
                  <a:lumMod val="85000"/>
                  <a:lumOff val="15000"/>
                </a:schemeClr>
              </a:solidFill>
            </a:endParaRPr>
          </a:p>
        </p:txBody>
      </p:sp>
      <p:sp>
        <p:nvSpPr>
          <p:cNvPr id="214" name="Rectangle 22"/>
          <p:cNvSpPr/>
          <p:nvPr/>
        </p:nvSpPr>
        <p:spPr>
          <a:xfrm>
            <a:off x="5451259" y="5470938"/>
            <a:ext cx="576922" cy="51801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B25</a:t>
            </a:r>
            <a:endParaRPr lang="en-US" dirty="0">
              <a:solidFill>
                <a:schemeClr val="tx1">
                  <a:lumMod val="85000"/>
                  <a:lumOff val="15000"/>
                </a:schemeClr>
              </a:solidFill>
            </a:endParaRPr>
          </a:p>
        </p:txBody>
      </p:sp>
      <p:sp>
        <p:nvSpPr>
          <p:cNvPr id="215" name="Rectangle 22"/>
          <p:cNvSpPr/>
          <p:nvPr/>
        </p:nvSpPr>
        <p:spPr>
          <a:xfrm>
            <a:off x="3096067" y="6024505"/>
            <a:ext cx="576922" cy="51801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B31</a:t>
            </a:r>
            <a:endParaRPr lang="en-US" dirty="0">
              <a:solidFill>
                <a:schemeClr val="tx1">
                  <a:lumMod val="85000"/>
                  <a:lumOff val="15000"/>
                </a:schemeClr>
              </a:solidFill>
            </a:endParaRPr>
          </a:p>
        </p:txBody>
      </p:sp>
      <p:sp>
        <p:nvSpPr>
          <p:cNvPr id="216" name="Rectangle 22"/>
          <p:cNvSpPr/>
          <p:nvPr/>
        </p:nvSpPr>
        <p:spPr>
          <a:xfrm>
            <a:off x="4860718" y="6027585"/>
            <a:ext cx="576922" cy="51801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B34</a:t>
            </a:r>
            <a:endParaRPr lang="en-US" dirty="0">
              <a:solidFill>
                <a:schemeClr val="tx1">
                  <a:lumMod val="85000"/>
                  <a:lumOff val="15000"/>
                </a:schemeClr>
              </a:solidFill>
            </a:endParaRPr>
          </a:p>
        </p:txBody>
      </p:sp>
      <p:sp>
        <p:nvSpPr>
          <p:cNvPr id="217" name="Rectangle 22"/>
          <p:cNvSpPr/>
          <p:nvPr/>
        </p:nvSpPr>
        <p:spPr>
          <a:xfrm>
            <a:off x="3678442" y="6027533"/>
            <a:ext cx="576922" cy="51801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B32</a:t>
            </a:r>
            <a:endParaRPr lang="en-US" dirty="0">
              <a:solidFill>
                <a:schemeClr val="tx1">
                  <a:lumMod val="85000"/>
                  <a:lumOff val="15000"/>
                </a:schemeClr>
              </a:solidFill>
            </a:endParaRPr>
          </a:p>
        </p:txBody>
      </p:sp>
      <p:sp>
        <p:nvSpPr>
          <p:cNvPr id="218" name="Rectangle 22"/>
          <p:cNvSpPr/>
          <p:nvPr/>
        </p:nvSpPr>
        <p:spPr>
          <a:xfrm>
            <a:off x="4271703" y="6026752"/>
            <a:ext cx="576922" cy="51801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B33</a:t>
            </a:r>
            <a:endParaRPr lang="en-US" dirty="0">
              <a:solidFill>
                <a:schemeClr val="tx1">
                  <a:lumMod val="85000"/>
                  <a:lumOff val="15000"/>
                </a:schemeClr>
              </a:solidFill>
            </a:endParaRPr>
          </a:p>
        </p:txBody>
      </p:sp>
      <p:sp>
        <p:nvSpPr>
          <p:cNvPr id="219" name="Rectangle 22"/>
          <p:cNvSpPr/>
          <p:nvPr/>
        </p:nvSpPr>
        <p:spPr>
          <a:xfrm>
            <a:off x="5449734" y="6026507"/>
            <a:ext cx="576922" cy="51801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B35</a:t>
            </a:r>
            <a:endParaRPr lang="en-US" dirty="0">
              <a:solidFill>
                <a:schemeClr val="tx1">
                  <a:lumMod val="85000"/>
                  <a:lumOff val="15000"/>
                </a:schemeClr>
              </a:solidFill>
            </a:endParaRPr>
          </a:p>
        </p:txBody>
      </p:sp>
      <p:sp>
        <p:nvSpPr>
          <p:cNvPr id="220" name="文本框 219"/>
          <p:cNvSpPr txBox="1"/>
          <p:nvPr/>
        </p:nvSpPr>
        <p:spPr>
          <a:xfrm>
            <a:off x="6207498" y="3793439"/>
            <a:ext cx="1317171" cy="1107996"/>
          </a:xfrm>
          <a:prstGeom prst="rect">
            <a:avLst/>
          </a:prstGeom>
          <a:noFill/>
        </p:spPr>
        <p:txBody>
          <a:bodyPr wrap="square" rtlCol="0">
            <a:spAutoFit/>
          </a:bodyPr>
          <a:lstStyle/>
          <a:p>
            <a:r>
              <a:rPr kumimoji="1" lang="en-US" altLang="zh-CN" sz="6600" dirty="0"/>
              <a:t>*</a:t>
            </a:r>
            <a:endParaRPr kumimoji="1" lang="zh-CN" altLang="en-US" sz="6600" dirty="0"/>
          </a:p>
        </p:txBody>
      </p:sp>
      <p:sp>
        <p:nvSpPr>
          <p:cNvPr id="221" name="Rectangle 25"/>
          <p:cNvSpPr/>
          <p:nvPr/>
        </p:nvSpPr>
        <p:spPr>
          <a:xfrm>
            <a:off x="7218493" y="5009984"/>
            <a:ext cx="553720" cy="495342"/>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D5</a:t>
            </a:r>
            <a:endParaRPr lang="en-US" dirty="0"/>
          </a:p>
        </p:txBody>
      </p:sp>
      <p:sp>
        <p:nvSpPr>
          <p:cNvPr id="222" name="Rectangle 25"/>
          <p:cNvSpPr/>
          <p:nvPr/>
        </p:nvSpPr>
        <p:spPr>
          <a:xfrm>
            <a:off x="7218493" y="4479769"/>
            <a:ext cx="553720" cy="495342"/>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D4</a:t>
            </a:r>
            <a:endParaRPr lang="en-US" dirty="0"/>
          </a:p>
        </p:txBody>
      </p:sp>
      <p:sp>
        <p:nvSpPr>
          <p:cNvPr id="223" name="Rectangle 25"/>
          <p:cNvSpPr/>
          <p:nvPr/>
        </p:nvSpPr>
        <p:spPr>
          <a:xfrm>
            <a:off x="7218493" y="3949555"/>
            <a:ext cx="553720" cy="495342"/>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D3</a:t>
            </a:r>
            <a:endParaRPr lang="en-US" dirty="0"/>
          </a:p>
        </p:txBody>
      </p:sp>
      <p:sp>
        <p:nvSpPr>
          <p:cNvPr id="224" name="Rectangle 25"/>
          <p:cNvSpPr/>
          <p:nvPr/>
        </p:nvSpPr>
        <p:spPr>
          <a:xfrm>
            <a:off x="7218493" y="2889126"/>
            <a:ext cx="553720" cy="495342"/>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D1</a:t>
            </a:r>
            <a:endParaRPr lang="en-US" dirty="0"/>
          </a:p>
        </p:txBody>
      </p:sp>
      <p:sp>
        <p:nvSpPr>
          <p:cNvPr id="225" name="文本框 224"/>
          <p:cNvSpPr txBox="1"/>
          <p:nvPr/>
        </p:nvSpPr>
        <p:spPr>
          <a:xfrm>
            <a:off x="8044779" y="3557116"/>
            <a:ext cx="1317171" cy="1107996"/>
          </a:xfrm>
          <a:prstGeom prst="rect">
            <a:avLst/>
          </a:prstGeom>
          <a:noFill/>
        </p:spPr>
        <p:txBody>
          <a:bodyPr wrap="square" rtlCol="0">
            <a:spAutoFit/>
          </a:bodyPr>
          <a:lstStyle/>
          <a:p>
            <a:r>
              <a:rPr kumimoji="1" lang="en-US" altLang="zh-CN" sz="6600" dirty="0"/>
              <a:t>=</a:t>
            </a:r>
            <a:endParaRPr kumimoji="1" lang="zh-CN" altLang="en-US" sz="6600" dirty="0"/>
          </a:p>
        </p:txBody>
      </p:sp>
      <p:sp>
        <p:nvSpPr>
          <p:cNvPr id="226" name="Rectangle 25"/>
          <p:cNvSpPr/>
          <p:nvPr/>
        </p:nvSpPr>
        <p:spPr>
          <a:xfrm>
            <a:off x="9125494" y="2641159"/>
            <a:ext cx="553720" cy="495342"/>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D2</a:t>
            </a:r>
            <a:endParaRPr lang="en-US" dirty="0"/>
          </a:p>
        </p:txBody>
      </p:sp>
      <p:sp>
        <p:nvSpPr>
          <p:cNvPr id="227" name="Rectangle 25"/>
          <p:cNvSpPr/>
          <p:nvPr/>
        </p:nvSpPr>
        <p:spPr>
          <a:xfrm>
            <a:off x="9125494" y="4231803"/>
            <a:ext cx="553720" cy="495342"/>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D5</a:t>
            </a:r>
            <a:endParaRPr lang="en-US" dirty="0"/>
          </a:p>
        </p:txBody>
      </p:sp>
      <p:sp>
        <p:nvSpPr>
          <p:cNvPr id="228" name="Rectangle 25"/>
          <p:cNvSpPr/>
          <p:nvPr/>
        </p:nvSpPr>
        <p:spPr>
          <a:xfrm>
            <a:off x="9125494" y="3701588"/>
            <a:ext cx="553720" cy="495342"/>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D4</a:t>
            </a:r>
            <a:endParaRPr lang="en-US" dirty="0"/>
          </a:p>
        </p:txBody>
      </p:sp>
      <p:sp>
        <p:nvSpPr>
          <p:cNvPr id="229" name="Rectangle 25"/>
          <p:cNvSpPr/>
          <p:nvPr/>
        </p:nvSpPr>
        <p:spPr>
          <a:xfrm>
            <a:off x="9125494" y="3171374"/>
            <a:ext cx="553720" cy="495342"/>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D3</a:t>
            </a:r>
            <a:endParaRPr lang="en-US" dirty="0"/>
          </a:p>
        </p:txBody>
      </p:sp>
      <p:sp>
        <p:nvSpPr>
          <p:cNvPr id="230" name="Rectangle 25"/>
          <p:cNvSpPr/>
          <p:nvPr/>
        </p:nvSpPr>
        <p:spPr>
          <a:xfrm>
            <a:off x="9125494" y="2110945"/>
            <a:ext cx="553720" cy="495342"/>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D1</a:t>
            </a:r>
            <a:endParaRPr lang="en-US" dirty="0"/>
          </a:p>
        </p:txBody>
      </p:sp>
      <p:sp>
        <p:nvSpPr>
          <p:cNvPr id="231" name="Rectangle 23"/>
          <p:cNvSpPr/>
          <p:nvPr/>
        </p:nvSpPr>
        <p:spPr>
          <a:xfrm>
            <a:off x="9129015" y="5302310"/>
            <a:ext cx="583415" cy="538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C2</a:t>
            </a:r>
            <a:endParaRPr lang="en-US" dirty="0"/>
          </a:p>
        </p:txBody>
      </p:sp>
      <p:sp>
        <p:nvSpPr>
          <p:cNvPr id="232" name="Rectangle 23"/>
          <p:cNvSpPr/>
          <p:nvPr/>
        </p:nvSpPr>
        <p:spPr>
          <a:xfrm>
            <a:off x="9129014" y="5870859"/>
            <a:ext cx="583415" cy="5383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C3</a:t>
            </a:r>
            <a:endParaRPr lang="en-US" dirty="0"/>
          </a:p>
        </p:txBody>
      </p:sp>
      <p:sp>
        <p:nvSpPr>
          <p:cNvPr id="233" name="右大括号 232"/>
          <p:cNvSpPr/>
          <p:nvPr/>
        </p:nvSpPr>
        <p:spPr>
          <a:xfrm rot="10800000">
            <a:off x="2373722" y="2155404"/>
            <a:ext cx="379546" cy="4382211"/>
          </a:xfrm>
          <a:prstGeom prst="rightBrace">
            <a:avLst>
              <a:gd name="adj1" fmla="val 8333"/>
              <a:gd name="adj2" fmla="val 4973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234" name="右大括号 233"/>
          <p:cNvSpPr/>
          <p:nvPr/>
        </p:nvSpPr>
        <p:spPr>
          <a:xfrm rot="16200000">
            <a:off x="4364593" y="346965"/>
            <a:ext cx="379546" cy="2901231"/>
          </a:xfrm>
          <a:prstGeom prst="rightBrace">
            <a:avLst>
              <a:gd name="adj1" fmla="val 8333"/>
              <a:gd name="adj2" fmla="val 4973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235" name="文本框 234"/>
          <p:cNvSpPr txBox="1"/>
          <p:nvPr/>
        </p:nvSpPr>
        <p:spPr>
          <a:xfrm>
            <a:off x="1340201" y="4063234"/>
            <a:ext cx="1400558" cy="523220"/>
          </a:xfrm>
          <a:prstGeom prst="rect">
            <a:avLst/>
          </a:prstGeom>
          <a:noFill/>
        </p:spPr>
        <p:txBody>
          <a:bodyPr wrap="square" rtlCol="0">
            <a:spAutoFit/>
          </a:bodyPr>
          <a:lstStyle/>
          <a:p>
            <a:r>
              <a:rPr kumimoji="1" lang="en-US" altLang="zh-CN" sz="2800"/>
              <a:t> n + m</a:t>
            </a:r>
            <a:endParaRPr kumimoji="1" lang="zh-CN" altLang="en-US" sz="2800" dirty="0"/>
          </a:p>
        </p:txBody>
      </p:sp>
      <p:sp>
        <p:nvSpPr>
          <p:cNvPr id="236" name="Rectangle 9"/>
          <p:cNvSpPr/>
          <p:nvPr/>
        </p:nvSpPr>
        <p:spPr>
          <a:xfrm>
            <a:off x="9129014" y="2132597"/>
            <a:ext cx="550200" cy="4736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9"/>
          <p:cNvSpPr/>
          <p:nvPr/>
        </p:nvSpPr>
        <p:spPr>
          <a:xfrm>
            <a:off x="9127510" y="5855304"/>
            <a:ext cx="589166" cy="5538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9"/>
          <p:cNvSpPr/>
          <p:nvPr/>
        </p:nvSpPr>
        <p:spPr>
          <a:xfrm>
            <a:off x="9122375" y="4245409"/>
            <a:ext cx="550200" cy="4736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文本框 238"/>
          <p:cNvSpPr txBox="1"/>
          <p:nvPr/>
        </p:nvSpPr>
        <p:spPr>
          <a:xfrm>
            <a:off x="4360428" y="1073318"/>
            <a:ext cx="423902" cy="523220"/>
          </a:xfrm>
          <a:prstGeom prst="rect">
            <a:avLst/>
          </a:prstGeom>
          <a:noFill/>
        </p:spPr>
        <p:txBody>
          <a:bodyPr wrap="square" rtlCol="0">
            <a:spAutoFit/>
          </a:bodyPr>
          <a:lstStyle/>
          <a:p>
            <a:r>
              <a:rPr kumimoji="1" lang="en-US" altLang="zh-CN" sz="2800" dirty="0"/>
              <a:t>n</a:t>
            </a:r>
            <a:endParaRPr kumimoji="1"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animBg="1"/>
      <p:bldP spid="237" grpId="0" animBg="1"/>
      <p:bldP spid="2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162600" y="2688986"/>
            <a:ext cx="7866799" cy="1480028"/>
            <a:chOff x="4257796" y="584262"/>
            <a:chExt cx="3632495" cy="683403"/>
          </a:xfrm>
        </p:grpSpPr>
        <p:sp>
          <p:nvSpPr>
            <p:cNvPr id="5"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6"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7"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8" name="组合 7"/>
            <p:cNvGrpSpPr/>
            <p:nvPr/>
          </p:nvGrpSpPr>
          <p:grpSpPr>
            <a:xfrm>
              <a:off x="5086298" y="1191992"/>
              <a:ext cx="1975492" cy="49074"/>
              <a:chOff x="5108253" y="1177442"/>
              <a:chExt cx="1975492" cy="49074"/>
            </a:xfrm>
          </p:grpSpPr>
          <p:cxnSp>
            <p:nvCxnSpPr>
              <p:cNvPr id="9" name="直接连接符 8"/>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11" name="文本框 10"/>
          <p:cNvSpPr txBox="1"/>
          <p:nvPr/>
        </p:nvSpPr>
        <p:spPr>
          <a:xfrm>
            <a:off x="3867951" y="3236528"/>
            <a:ext cx="4201714" cy="646331"/>
          </a:xfrm>
          <a:prstGeom prst="rect">
            <a:avLst/>
          </a:prstGeom>
          <a:noFill/>
        </p:spPr>
        <p:txBody>
          <a:bodyPr wrap="square" rtlCol="0">
            <a:spAutoFit/>
          </a:bodyPr>
          <a:lstStyle/>
          <a:p>
            <a:pPr algn="ctr"/>
            <a:r>
              <a:rPr lang="en-US" altLang="zh-CN" sz="3600" b="1" dirty="0">
                <a:latin typeface="+mn-ea"/>
              </a:rPr>
              <a:t>02 ·</a:t>
            </a:r>
            <a:r>
              <a:rPr lang="zh-CN" altLang="en-US" sz="3600" b="1" dirty="0">
                <a:latin typeface="+mn-ea"/>
              </a:rPr>
              <a:t>具体工作</a:t>
            </a:r>
            <a:r>
              <a:rPr lang="en-US" altLang="zh-CN" sz="3600" dirty="0"/>
              <a:t> </a:t>
            </a:r>
            <a:endParaRPr lang="zh-CN" altLang="en-US" sz="3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02</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4466435" y="667062"/>
            <a:ext cx="3283521" cy="523220"/>
          </a:xfrm>
          <a:prstGeom prst="rect">
            <a:avLst/>
          </a:prstGeom>
          <a:noFill/>
        </p:spPr>
        <p:txBody>
          <a:bodyPr wrap="square" rtlCol="0">
            <a:spAutoFit/>
          </a:bodyPr>
          <a:lstStyle/>
          <a:p>
            <a:pPr algn="ctr"/>
            <a:r>
              <a:rPr lang="en-US" altLang="zh-CN" sz="2800" dirty="0" err="1"/>
              <a:t>Ceph</a:t>
            </a:r>
            <a:r>
              <a:rPr lang="en-US" altLang="zh-CN" sz="2800" dirty="0"/>
              <a:t> building</a:t>
            </a:r>
            <a:endParaRPr lang="zh-CN" altLang="en-US" sz="2800" dirty="0"/>
          </a:p>
        </p:txBody>
      </p:sp>
      <p:sp>
        <p:nvSpPr>
          <p:cNvPr id="22" name="椭圆 127"/>
          <p:cNvSpPr>
            <a:spLocks noChangeArrowheads="1"/>
          </p:cNvSpPr>
          <p:nvPr/>
        </p:nvSpPr>
        <p:spPr bwMode="auto">
          <a:xfrm>
            <a:off x="7184338" y="1877780"/>
            <a:ext cx="2784475" cy="2784475"/>
          </a:xfrm>
          <a:prstGeom prst="ellipse">
            <a:avLst/>
          </a:prstGeom>
          <a:solidFill>
            <a:srgbClr val="A1BD70"/>
          </a:solidFill>
          <a:ln>
            <a:noFill/>
          </a:ln>
          <a:extLst>
            <a:ext uri="{91240B29-F687-4F45-9708-019B960494DF}">
              <a14:hiddenLine xmlns:a14="http://schemas.microsoft.com/office/drawing/2010/main" w="12700">
                <a:solidFill>
                  <a:srgbClr val="000000"/>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3" name="Freeform 1672"/>
          <p:cNvSpPr>
            <a:spLocks noEditPoints="1" noChangeArrowheads="1"/>
          </p:cNvSpPr>
          <p:nvPr/>
        </p:nvSpPr>
        <p:spPr bwMode="auto">
          <a:xfrm>
            <a:off x="7732025" y="2599374"/>
            <a:ext cx="1689100" cy="1481928"/>
          </a:xfrm>
          <a:custGeom>
            <a:avLst/>
            <a:gdLst>
              <a:gd name="T0" fmla="*/ 2147483646 w 174"/>
              <a:gd name="T1" fmla="*/ 2147483646 h 152"/>
              <a:gd name="T2" fmla="*/ 2147483646 w 174"/>
              <a:gd name="T3" fmla="*/ 2147483646 h 152"/>
              <a:gd name="T4" fmla="*/ 2147483646 w 174"/>
              <a:gd name="T5" fmla="*/ 2147483646 h 152"/>
              <a:gd name="T6" fmla="*/ 2147483646 w 174"/>
              <a:gd name="T7" fmla="*/ 2147483646 h 152"/>
              <a:gd name="T8" fmla="*/ 2147483646 w 174"/>
              <a:gd name="T9" fmla="*/ 2147483646 h 152"/>
              <a:gd name="T10" fmla="*/ 2147483646 w 174"/>
              <a:gd name="T11" fmla="*/ 2147483646 h 152"/>
              <a:gd name="T12" fmla="*/ 2147483646 w 174"/>
              <a:gd name="T13" fmla="*/ 2147483646 h 152"/>
              <a:gd name="T14" fmla="*/ 2147483646 w 174"/>
              <a:gd name="T15" fmla="*/ 2147483646 h 152"/>
              <a:gd name="T16" fmla="*/ 2147483646 w 174"/>
              <a:gd name="T17" fmla="*/ 2147483646 h 152"/>
              <a:gd name="T18" fmla="*/ 2147483646 w 174"/>
              <a:gd name="T19" fmla="*/ 2147483646 h 152"/>
              <a:gd name="T20" fmla="*/ 2147483646 w 174"/>
              <a:gd name="T21" fmla="*/ 2147483646 h 152"/>
              <a:gd name="T22" fmla="*/ 2147483646 w 174"/>
              <a:gd name="T23" fmla="*/ 0 h 152"/>
              <a:gd name="T24" fmla="*/ 2147483646 w 174"/>
              <a:gd name="T25" fmla="*/ 0 h 152"/>
              <a:gd name="T26" fmla="*/ 0 w 174"/>
              <a:gd name="T27" fmla="*/ 2147483646 h 152"/>
              <a:gd name="T28" fmla="*/ 0 w 174"/>
              <a:gd name="T29" fmla="*/ 2147483646 h 152"/>
              <a:gd name="T30" fmla="*/ 2147483646 w 174"/>
              <a:gd name="T31" fmla="*/ 2147483646 h 152"/>
              <a:gd name="T32" fmla="*/ 2147483646 w 174"/>
              <a:gd name="T33" fmla="*/ 2147483646 h 152"/>
              <a:gd name="T34" fmla="*/ 2147483646 w 174"/>
              <a:gd name="T35" fmla="*/ 2147483646 h 152"/>
              <a:gd name="T36" fmla="*/ 2147483646 w 174"/>
              <a:gd name="T37" fmla="*/ 2147483646 h 152"/>
              <a:gd name="T38" fmla="*/ 2147483646 w 174"/>
              <a:gd name="T39" fmla="*/ 0 h 152"/>
              <a:gd name="T40" fmla="*/ 2147483646 w 174"/>
              <a:gd name="T41" fmla="*/ 2147483646 h 152"/>
              <a:gd name="T42" fmla="*/ 2147483646 w 174"/>
              <a:gd name="T43" fmla="*/ 2147483646 h 152"/>
              <a:gd name="T44" fmla="*/ 2147483646 w 174"/>
              <a:gd name="T45" fmla="*/ 2147483646 h 152"/>
              <a:gd name="T46" fmla="*/ 2147483646 w 174"/>
              <a:gd name="T47" fmla="*/ 2147483646 h 152"/>
              <a:gd name="T48" fmla="*/ 2147483646 w 174"/>
              <a:gd name="T49" fmla="*/ 2147483646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4"/>
              <a:gd name="T76" fmla="*/ 0 h 152"/>
              <a:gd name="T77" fmla="*/ 174 w 174"/>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4" h="152">
                <a:moveTo>
                  <a:pt x="109" y="132"/>
                </a:moveTo>
                <a:cubicBezTo>
                  <a:pt x="108" y="130"/>
                  <a:pt x="108" y="129"/>
                  <a:pt x="108" y="127"/>
                </a:cubicBezTo>
                <a:cubicBezTo>
                  <a:pt x="66" y="127"/>
                  <a:pt x="66" y="127"/>
                  <a:pt x="66" y="127"/>
                </a:cubicBezTo>
                <a:cubicBezTo>
                  <a:pt x="66" y="130"/>
                  <a:pt x="65" y="133"/>
                  <a:pt x="64" y="137"/>
                </a:cubicBezTo>
                <a:cubicBezTo>
                  <a:pt x="63" y="140"/>
                  <a:pt x="61" y="143"/>
                  <a:pt x="59" y="145"/>
                </a:cubicBezTo>
                <a:cubicBezTo>
                  <a:pt x="57" y="147"/>
                  <a:pt x="54" y="148"/>
                  <a:pt x="50" y="148"/>
                </a:cubicBezTo>
                <a:cubicBezTo>
                  <a:pt x="50" y="152"/>
                  <a:pt x="50" y="152"/>
                  <a:pt x="50" y="152"/>
                </a:cubicBezTo>
                <a:cubicBezTo>
                  <a:pt x="124" y="152"/>
                  <a:pt x="124" y="152"/>
                  <a:pt x="124" y="152"/>
                </a:cubicBezTo>
                <a:cubicBezTo>
                  <a:pt x="124" y="148"/>
                  <a:pt x="124" y="148"/>
                  <a:pt x="124" y="148"/>
                </a:cubicBezTo>
                <a:cubicBezTo>
                  <a:pt x="120" y="148"/>
                  <a:pt x="117" y="147"/>
                  <a:pt x="115" y="145"/>
                </a:cubicBezTo>
                <a:cubicBezTo>
                  <a:pt x="112" y="142"/>
                  <a:pt x="110" y="137"/>
                  <a:pt x="109" y="132"/>
                </a:cubicBezTo>
                <a:close/>
                <a:moveTo>
                  <a:pt x="169" y="0"/>
                </a:moveTo>
                <a:cubicBezTo>
                  <a:pt x="5" y="0"/>
                  <a:pt x="5" y="0"/>
                  <a:pt x="5" y="0"/>
                </a:cubicBezTo>
                <a:cubicBezTo>
                  <a:pt x="2" y="0"/>
                  <a:pt x="0" y="3"/>
                  <a:pt x="0" y="5"/>
                </a:cubicBezTo>
                <a:cubicBezTo>
                  <a:pt x="0" y="113"/>
                  <a:pt x="0" y="113"/>
                  <a:pt x="0" y="113"/>
                </a:cubicBezTo>
                <a:cubicBezTo>
                  <a:pt x="0" y="116"/>
                  <a:pt x="2" y="118"/>
                  <a:pt x="5" y="118"/>
                </a:cubicBezTo>
                <a:cubicBezTo>
                  <a:pt x="169" y="118"/>
                  <a:pt x="169" y="118"/>
                  <a:pt x="169" y="118"/>
                </a:cubicBezTo>
                <a:cubicBezTo>
                  <a:pt x="172" y="118"/>
                  <a:pt x="174" y="116"/>
                  <a:pt x="174" y="113"/>
                </a:cubicBezTo>
                <a:cubicBezTo>
                  <a:pt x="174" y="5"/>
                  <a:pt x="174" y="5"/>
                  <a:pt x="174" y="5"/>
                </a:cubicBezTo>
                <a:cubicBezTo>
                  <a:pt x="174" y="3"/>
                  <a:pt x="172" y="0"/>
                  <a:pt x="169" y="0"/>
                </a:cubicBezTo>
                <a:close/>
                <a:moveTo>
                  <a:pt x="162" y="106"/>
                </a:moveTo>
                <a:cubicBezTo>
                  <a:pt x="12" y="106"/>
                  <a:pt x="12" y="106"/>
                  <a:pt x="12" y="106"/>
                </a:cubicBezTo>
                <a:cubicBezTo>
                  <a:pt x="12" y="13"/>
                  <a:pt x="12" y="13"/>
                  <a:pt x="12" y="13"/>
                </a:cubicBezTo>
                <a:cubicBezTo>
                  <a:pt x="162" y="13"/>
                  <a:pt x="162" y="13"/>
                  <a:pt x="162" y="13"/>
                </a:cubicBezTo>
                <a:lnTo>
                  <a:pt x="162" y="106"/>
                </a:lnTo>
                <a:close/>
              </a:path>
            </a:pathLst>
          </a:custGeom>
          <a:solidFill>
            <a:srgbClr val="FFFBE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nvGrpSpPr>
          <p:cNvPr id="24" name="组合 12"/>
          <p:cNvGrpSpPr/>
          <p:nvPr/>
        </p:nvGrpSpPr>
        <p:grpSpPr bwMode="auto">
          <a:xfrm>
            <a:off x="1895636" y="1947630"/>
            <a:ext cx="2714625" cy="2714625"/>
            <a:chOff x="0" y="0"/>
            <a:chExt cx="2715124" cy="2715124"/>
          </a:xfrm>
        </p:grpSpPr>
        <p:sp>
          <p:nvSpPr>
            <p:cNvPr id="25" name="椭圆 125"/>
            <p:cNvSpPr>
              <a:spLocks noChangeArrowheads="1"/>
            </p:cNvSpPr>
            <p:nvPr/>
          </p:nvSpPr>
          <p:spPr bwMode="auto">
            <a:xfrm>
              <a:off x="0" y="0"/>
              <a:ext cx="2715124" cy="2715124"/>
            </a:xfrm>
            <a:prstGeom prst="ellipse">
              <a:avLst/>
            </a:prstGeom>
            <a:noFill/>
            <a:ln w="12700">
              <a:solidFill>
                <a:srgbClr val="F0644D"/>
              </a:solidFill>
              <a:bevel/>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26" name="Freeform 1639"/>
            <p:cNvSpPr>
              <a:spLocks noEditPoints="1" noChangeArrowheads="1"/>
            </p:cNvSpPr>
            <p:nvPr/>
          </p:nvSpPr>
          <p:spPr bwMode="auto">
            <a:xfrm>
              <a:off x="450446" y="728305"/>
              <a:ext cx="1781286" cy="1329319"/>
            </a:xfrm>
            <a:custGeom>
              <a:avLst/>
              <a:gdLst>
                <a:gd name="T0" fmla="*/ 2147483646 w 174"/>
                <a:gd name="T1" fmla="*/ 2147483646 h 130"/>
                <a:gd name="T2" fmla="*/ 2147483646 w 174"/>
                <a:gd name="T3" fmla="*/ 2147483646 h 130"/>
                <a:gd name="T4" fmla="*/ 2147483646 w 174"/>
                <a:gd name="T5" fmla="*/ 2147483646 h 130"/>
                <a:gd name="T6" fmla="*/ 2147483646 w 174"/>
                <a:gd name="T7" fmla="*/ 2147483646 h 130"/>
                <a:gd name="T8" fmla="*/ 2147483646 w 174"/>
                <a:gd name="T9" fmla="*/ 2147483646 h 130"/>
                <a:gd name="T10" fmla="*/ 2147483646 w 174"/>
                <a:gd name="T11" fmla="*/ 2147483646 h 130"/>
                <a:gd name="T12" fmla="*/ 2147483646 w 174"/>
                <a:gd name="T13" fmla="*/ 2147483646 h 130"/>
                <a:gd name="T14" fmla="*/ 2147483646 w 174"/>
                <a:gd name="T15" fmla="*/ 2147483646 h 130"/>
                <a:gd name="T16" fmla="*/ 2147483646 w 174"/>
                <a:gd name="T17" fmla="*/ 2147483646 h 130"/>
                <a:gd name="T18" fmla="*/ 2147483646 w 174"/>
                <a:gd name="T19" fmla="*/ 2147483646 h 130"/>
                <a:gd name="T20" fmla="*/ 2147483646 w 174"/>
                <a:gd name="T21" fmla="*/ 2147483646 h 130"/>
                <a:gd name="T22" fmla="*/ 2147483646 w 174"/>
                <a:gd name="T23" fmla="*/ 2147483646 h 130"/>
                <a:gd name="T24" fmla="*/ 2147483646 w 174"/>
                <a:gd name="T25" fmla="*/ 2147483646 h 130"/>
                <a:gd name="T26" fmla="*/ 2147483646 w 174"/>
                <a:gd name="T27" fmla="*/ 2147483646 h 130"/>
                <a:gd name="T28" fmla="*/ 2147483646 w 174"/>
                <a:gd name="T29" fmla="*/ 0 h 130"/>
                <a:gd name="T30" fmla="*/ 2147483646 w 174"/>
                <a:gd name="T31" fmla="*/ 0 h 130"/>
                <a:gd name="T32" fmla="*/ 2147483646 w 174"/>
                <a:gd name="T33" fmla="*/ 2147483646 h 130"/>
                <a:gd name="T34" fmla="*/ 2147483646 w 174"/>
                <a:gd name="T35" fmla="*/ 2147483646 h 130"/>
                <a:gd name="T36" fmla="*/ 2147483646 w 174"/>
                <a:gd name="T37" fmla="*/ 2147483646 h 130"/>
                <a:gd name="T38" fmla="*/ 2147483646 w 174"/>
                <a:gd name="T39" fmla="*/ 2147483646 h 130"/>
                <a:gd name="T40" fmla="*/ 2147483646 w 174"/>
                <a:gd name="T41" fmla="*/ 2147483646 h 130"/>
                <a:gd name="T42" fmla="*/ 2147483646 w 174"/>
                <a:gd name="T43" fmla="*/ 2147483646 h 130"/>
                <a:gd name="T44" fmla="*/ 2147483646 w 174"/>
                <a:gd name="T45" fmla="*/ 2147483646 h 130"/>
                <a:gd name="T46" fmla="*/ 2147483646 w 174"/>
                <a:gd name="T47" fmla="*/ 2147483646 h 130"/>
                <a:gd name="T48" fmla="*/ 2147483646 w 174"/>
                <a:gd name="T49" fmla="*/ 2147483646 h 130"/>
                <a:gd name="T50" fmla="*/ 2147483646 w 174"/>
                <a:gd name="T51" fmla="*/ 2147483646 h 130"/>
                <a:gd name="T52" fmla="*/ 2147483646 w 174"/>
                <a:gd name="T53" fmla="*/ 2147483646 h 130"/>
                <a:gd name="T54" fmla="*/ 2147483646 w 174"/>
                <a:gd name="T55" fmla="*/ 2147483646 h 130"/>
                <a:gd name="T56" fmla="*/ 2147483646 w 174"/>
                <a:gd name="T57" fmla="*/ 2147483646 h 130"/>
                <a:gd name="T58" fmla="*/ 2147483646 w 174"/>
                <a:gd name="T59" fmla="*/ 2147483646 h 130"/>
                <a:gd name="T60" fmla="*/ 0 w 174"/>
                <a:gd name="T61" fmla="*/ 2147483646 h 130"/>
                <a:gd name="T62" fmla="*/ 2147483646 w 174"/>
                <a:gd name="T63" fmla="*/ 2147483646 h 130"/>
                <a:gd name="T64" fmla="*/ 2147483646 w 174"/>
                <a:gd name="T65" fmla="*/ 2147483646 h 130"/>
                <a:gd name="T66" fmla="*/ 2147483646 w 174"/>
                <a:gd name="T67" fmla="*/ 2147483646 h 130"/>
                <a:gd name="T68" fmla="*/ 2147483646 w 174"/>
                <a:gd name="T69" fmla="*/ 2147483646 h 1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4"/>
                <a:gd name="T106" fmla="*/ 0 h 130"/>
                <a:gd name="T107" fmla="*/ 174 w 174"/>
                <a:gd name="T108" fmla="*/ 130 h 1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4" h="130">
                  <a:moveTo>
                    <a:pt x="160" y="97"/>
                  </a:moveTo>
                  <a:cubicBezTo>
                    <a:pt x="14" y="97"/>
                    <a:pt x="14" y="97"/>
                    <a:pt x="14" y="97"/>
                  </a:cubicBezTo>
                  <a:cubicBezTo>
                    <a:pt x="3" y="118"/>
                    <a:pt x="3" y="118"/>
                    <a:pt x="3" y="118"/>
                  </a:cubicBezTo>
                  <a:cubicBezTo>
                    <a:pt x="171" y="118"/>
                    <a:pt x="171" y="118"/>
                    <a:pt x="171" y="118"/>
                  </a:cubicBezTo>
                  <a:lnTo>
                    <a:pt x="160" y="97"/>
                  </a:lnTo>
                  <a:close/>
                  <a:moveTo>
                    <a:pt x="69" y="113"/>
                  </a:moveTo>
                  <a:cubicBezTo>
                    <a:pt x="73" y="105"/>
                    <a:pt x="73" y="105"/>
                    <a:pt x="73" y="105"/>
                  </a:cubicBezTo>
                  <a:cubicBezTo>
                    <a:pt x="101" y="105"/>
                    <a:pt x="101" y="105"/>
                    <a:pt x="101" y="105"/>
                  </a:cubicBezTo>
                  <a:cubicBezTo>
                    <a:pt x="105" y="113"/>
                    <a:pt x="105" y="113"/>
                    <a:pt x="105" y="113"/>
                  </a:cubicBezTo>
                  <a:lnTo>
                    <a:pt x="69" y="113"/>
                  </a:lnTo>
                  <a:close/>
                  <a:moveTo>
                    <a:pt x="157" y="92"/>
                  </a:moveTo>
                  <a:cubicBezTo>
                    <a:pt x="157" y="92"/>
                    <a:pt x="157" y="92"/>
                    <a:pt x="157" y="92"/>
                  </a:cubicBezTo>
                  <a:cubicBezTo>
                    <a:pt x="157" y="92"/>
                    <a:pt x="157" y="92"/>
                    <a:pt x="157" y="91"/>
                  </a:cubicBezTo>
                  <a:cubicBezTo>
                    <a:pt x="157" y="4"/>
                    <a:pt x="157" y="4"/>
                    <a:pt x="157" y="4"/>
                  </a:cubicBezTo>
                  <a:cubicBezTo>
                    <a:pt x="157" y="2"/>
                    <a:pt x="156" y="0"/>
                    <a:pt x="153" y="0"/>
                  </a:cubicBezTo>
                  <a:cubicBezTo>
                    <a:pt x="21" y="0"/>
                    <a:pt x="21" y="0"/>
                    <a:pt x="21" y="0"/>
                  </a:cubicBezTo>
                  <a:cubicBezTo>
                    <a:pt x="18" y="0"/>
                    <a:pt x="17" y="2"/>
                    <a:pt x="17" y="4"/>
                  </a:cubicBezTo>
                  <a:cubicBezTo>
                    <a:pt x="17" y="91"/>
                    <a:pt x="17" y="91"/>
                    <a:pt x="17" y="91"/>
                  </a:cubicBezTo>
                  <a:cubicBezTo>
                    <a:pt x="17" y="92"/>
                    <a:pt x="17" y="92"/>
                    <a:pt x="17" y="92"/>
                  </a:cubicBezTo>
                  <a:cubicBezTo>
                    <a:pt x="17" y="92"/>
                    <a:pt x="17" y="92"/>
                    <a:pt x="17" y="92"/>
                  </a:cubicBezTo>
                  <a:cubicBezTo>
                    <a:pt x="16" y="92"/>
                    <a:pt x="16" y="92"/>
                    <a:pt x="16" y="92"/>
                  </a:cubicBezTo>
                  <a:cubicBezTo>
                    <a:pt x="158" y="92"/>
                    <a:pt x="158" y="92"/>
                    <a:pt x="158" y="92"/>
                  </a:cubicBezTo>
                  <a:lnTo>
                    <a:pt x="157" y="92"/>
                  </a:lnTo>
                  <a:close/>
                  <a:moveTo>
                    <a:pt x="147" y="85"/>
                  </a:moveTo>
                  <a:cubicBezTo>
                    <a:pt x="27" y="85"/>
                    <a:pt x="27" y="85"/>
                    <a:pt x="27" y="85"/>
                  </a:cubicBezTo>
                  <a:cubicBezTo>
                    <a:pt x="27" y="10"/>
                    <a:pt x="27" y="10"/>
                    <a:pt x="27" y="10"/>
                  </a:cubicBezTo>
                  <a:cubicBezTo>
                    <a:pt x="147" y="10"/>
                    <a:pt x="147" y="10"/>
                    <a:pt x="147" y="10"/>
                  </a:cubicBezTo>
                  <a:lnTo>
                    <a:pt x="147" y="85"/>
                  </a:lnTo>
                  <a:close/>
                  <a:moveTo>
                    <a:pt x="173" y="123"/>
                  </a:moveTo>
                  <a:cubicBezTo>
                    <a:pt x="1" y="123"/>
                    <a:pt x="1" y="123"/>
                    <a:pt x="1" y="123"/>
                  </a:cubicBezTo>
                  <a:cubicBezTo>
                    <a:pt x="0" y="124"/>
                    <a:pt x="0" y="124"/>
                    <a:pt x="0" y="124"/>
                  </a:cubicBezTo>
                  <a:cubicBezTo>
                    <a:pt x="0" y="126"/>
                    <a:pt x="2" y="130"/>
                    <a:pt x="4" y="130"/>
                  </a:cubicBezTo>
                  <a:cubicBezTo>
                    <a:pt x="170" y="130"/>
                    <a:pt x="170" y="130"/>
                    <a:pt x="170" y="130"/>
                  </a:cubicBezTo>
                  <a:cubicBezTo>
                    <a:pt x="172" y="130"/>
                    <a:pt x="174" y="126"/>
                    <a:pt x="174" y="124"/>
                  </a:cubicBezTo>
                  <a:lnTo>
                    <a:pt x="173" y="123"/>
                  </a:lnTo>
                  <a:close/>
                </a:path>
              </a:pathLst>
            </a:custGeom>
            <a:solidFill>
              <a:srgbClr val="F0644D"/>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sp>
        <p:nvSpPr>
          <p:cNvPr id="2" name="文本框 1"/>
          <p:cNvSpPr txBox="1"/>
          <p:nvPr/>
        </p:nvSpPr>
        <p:spPr>
          <a:xfrm>
            <a:off x="2527602" y="5005946"/>
            <a:ext cx="1599356" cy="646331"/>
          </a:xfrm>
          <a:prstGeom prst="rect">
            <a:avLst/>
          </a:prstGeom>
          <a:noFill/>
        </p:spPr>
        <p:txBody>
          <a:bodyPr wrap="square" rtlCol="0">
            <a:spAutoFit/>
          </a:bodyPr>
          <a:lstStyle/>
          <a:p>
            <a:r>
              <a:rPr lang="zh-CN" altLang="en-US" sz="3600" b="1" dirty="0"/>
              <a:t>虚拟机</a:t>
            </a:r>
            <a:endParaRPr lang="zh-CN" altLang="en-US" sz="3600" b="1" dirty="0"/>
          </a:p>
        </p:txBody>
      </p:sp>
      <p:sp>
        <p:nvSpPr>
          <p:cNvPr id="7" name="文本框 6"/>
          <p:cNvSpPr txBox="1"/>
          <p:nvPr/>
        </p:nvSpPr>
        <p:spPr>
          <a:xfrm>
            <a:off x="7776897" y="5005946"/>
            <a:ext cx="1599356" cy="646331"/>
          </a:xfrm>
          <a:prstGeom prst="rect">
            <a:avLst/>
          </a:prstGeom>
          <a:noFill/>
        </p:spPr>
        <p:txBody>
          <a:bodyPr wrap="square" rtlCol="0">
            <a:spAutoFit/>
          </a:bodyPr>
          <a:lstStyle/>
          <a:p>
            <a:r>
              <a:rPr lang="zh-CN" altLang="en-US" sz="3600" b="1" dirty="0"/>
              <a:t>物理机</a:t>
            </a:r>
            <a:endParaRPr lang="zh-CN" altLang="en-US" sz="3600" b="1" dirty="0"/>
          </a:p>
        </p:txBody>
      </p:sp>
      <p:cxnSp>
        <p:nvCxnSpPr>
          <p:cNvPr id="9" name="直接箭头连接符 8"/>
          <p:cNvCxnSpPr>
            <a:stCxn id="2" idx="3"/>
            <a:endCxn id="7" idx="1"/>
          </p:cNvCxnSpPr>
          <p:nvPr/>
        </p:nvCxnSpPr>
        <p:spPr>
          <a:xfrm>
            <a:off x="4126958" y="5329112"/>
            <a:ext cx="36499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文本框 38"/>
          <p:cNvSpPr txBox="1"/>
          <p:nvPr/>
        </p:nvSpPr>
        <p:spPr>
          <a:xfrm>
            <a:off x="7306161" y="5797590"/>
            <a:ext cx="1325941" cy="461665"/>
          </a:xfrm>
          <a:prstGeom prst="rect">
            <a:avLst/>
          </a:prstGeom>
          <a:noFill/>
        </p:spPr>
        <p:txBody>
          <a:bodyPr wrap="square" rtlCol="0">
            <a:spAutoFit/>
          </a:bodyPr>
          <a:lstStyle/>
          <a:p>
            <a:r>
              <a:rPr lang="en-US" altLang="zh-CN" sz="2400" b="1" dirty="0"/>
              <a:t>deploy</a:t>
            </a:r>
            <a:endParaRPr lang="zh-CN" altLang="en-US" sz="2400" b="1" dirty="0"/>
          </a:p>
        </p:txBody>
      </p:sp>
      <p:sp>
        <p:nvSpPr>
          <p:cNvPr id="40" name="文本框 39"/>
          <p:cNvSpPr txBox="1"/>
          <p:nvPr/>
        </p:nvSpPr>
        <p:spPr>
          <a:xfrm>
            <a:off x="10433012" y="5797591"/>
            <a:ext cx="1454190" cy="461665"/>
          </a:xfrm>
          <a:prstGeom prst="rect">
            <a:avLst/>
          </a:prstGeom>
          <a:noFill/>
        </p:spPr>
        <p:txBody>
          <a:bodyPr wrap="square" rtlCol="0">
            <a:spAutoFit/>
          </a:bodyPr>
          <a:lstStyle/>
          <a:p>
            <a:r>
              <a:rPr lang="zh-CN" altLang="en-US" sz="2400" b="1" dirty="0"/>
              <a:t>编译安装</a:t>
            </a:r>
            <a:endParaRPr lang="zh-CN" altLang="en-US" sz="2400" b="1" dirty="0"/>
          </a:p>
        </p:txBody>
      </p:sp>
      <p:cxnSp>
        <p:nvCxnSpPr>
          <p:cNvPr id="41" name="直接箭头连接符 40"/>
          <p:cNvCxnSpPr>
            <a:stCxn id="39" idx="3"/>
            <a:endCxn id="40" idx="1"/>
          </p:cNvCxnSpPr>
          <p:nvPr/>
        </p:nvCxnSpPr>
        <p:spPr>
          <a:xfrm>
            <a:off x="8632102" y="6028423"/>
            <a:ext cx="1800910"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1000"/>
                                        <p:tgtEl>
                                          <p:spTgt spid="41"/>
                                        </p:tgtEl>
                                      </p:cBhvr>
                                    </p:animEffect>
                                    <p:anim calcmode="lin" valueType="num">
                                      <p:cBhvr>
                                        <p:cTn id="25" dur="1000" fill="hold"/>
                                        <p:tgtEl>
                                          <p:spTgt spid="41"/>
                                        </p:tgtEl>
                                        <p:attrNameLst>
                                          <p:attrName>ppt_x</p:attrName>
                                        </p:attrNameLst>
                                      </p:cBhvr>
                                      <p:tavLst>
                                        <p:tav tm="0">
                                          <p:val>
                                            <p:strVal val="#ppt_x"/>
                                          </p:val>
                                        </p:tav>
                                        <p:tav tm="100000">
                                          <p:val>
                                            <p:strVal val="#ppt_x"/>
                                          </p:val>
                                        </p:tav>
                                      </p:tavLst>
                                    </p:anim>
                                    <p:anim calcmode="lin" valueType="num">
                                      <p:cBhvr>
                                        <p:cTn id="26" dur="1000" fill="hold"/>
                                        <p:tgtEl>
                                          <p:spTgt spid="41"/>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9" grpId="0"/>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02</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4466435" y="667062"/>
            <a:ext cx="3283521" cy="523220"/>
          </a:xfrm>
          <a:prstGeom prst="rect">
            <a:avLst/>
          </a:prstGeom>
          <a:noFill/>
        </p:spPr>
        <p:txBody>
          <a:bodyPr wrap="square" rtlCol="0">
            <a:spAutoFit/>
          </a:bodyPr>
          <a:lstStyle/>
          <a:p>
            <a:pPr algn="ctr"/>
            <a:r>
              <a:rPr lang="en-US" altLang="zh-CN" sz="2800" dirty="0" err="1"/>
              <a:t>Ceph</a:t>
            </a:r>
            <a:r>
              <a:rPr lang="en-US" altLang="zh-CN" sz="2800" dirty="0"/>
              <a:t> building</a:t>
            </a:r>
            <a:endParaRPr lang="zh-CN" altLang="en-US" sz="2800" dirty="0"/>
          </a:p>
        </p:txBody>
      </p:sp>
      <p:pic>
        <p:nvPicPr>
          <p:cNvPr id="21" name="图片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22270" y="5924179"/>
            <a:ext cx="725470" cy="625139"/>
          </a:xfrm>
          <a:prstGeom prst="rect">
            <a:avLst/>
          </a:prstGeom>
        </p:spPr>
      </p:pic>
      <p:sp>
        <p:nvSpPr>
          <p:cNvPr id="22" name="任意多边形 47"/>
          <p:cNvSpPr/>
          <p:nvPr/>
        </p:nvSpPr>
        <p:spPr>
          <a:xfrm>
            <a:off x="3128790" y="2440847"/>
            <a:ext cx="6290632" cy="4125206"/>
          </a:xfrm>
          <a:custGeom>
            <a:avLst/>
            <a:gdLst>
              <a:gd name="connsiteX0" fmla="*/ 0 w 6290632"/>
              <a:gd name="connsiteY0" fmla="*/ 330506 h 4109292"/>
              <a:gd name="connsiteX1" fmla="*/ 0 w 6290632"/>
              <a:gd name="connsiteY1" fmla="*/ 0 h 4109292"/>
              <a:gd name="connsiteX2" fmla="*/ 2886420 w 6290632"/>
              <a:gd name="connsiteY2" fmla="*/ 253388 h 4109292"/>
              <a:gd name="connsiteX3" fmla="*/ 1740665 w 6290632"/>
              <a:gd name="connsiteY3" fmla="*/ 859316 h 4109292"/>
              <a:gd name="connsiteX4" fmla="*/ 4109292 w 6290632"/>
              <a:gd name="connsiteY4" fmla="*/ 1443210 h 4109292"/>
              <a:gd name="connsiteX5" fmla="*/ 2203374 w 6290632"/>
              <a:gd name="connsiteY5" fmla="*/ 2533880 h 4109292"/>
              <a:gd name="connsiteX6" fmla="*/ 6290632 w 6290632"/>
              <a:gd name="connsiteY6" fmla="*/ 2974555 h 4109292"/>
              <a:gd name="connsiteX7" fmla="*/ 6290632 w 6290632"/>
              <a:gd name="connsiteY7" fmla="*/ 4109292 h 4109292"/>
              <a:gd name="connsiteX8" fmla="*/ 947451 w 6290632"/>
              <a:gd name="connsiteY8" fmla="*/ 2655066 h 4109292"/>
              <a:gd name="connsiteX9" fmla="*/ 2765234 w 6290632"/>
              <a:gd name="connsiteY9" fmla="*/ 1564396 h 4109292"/>
              <a:gd name="connsiteX10" fmla="*/ 771181 w 6290632"/>
              <a:gd name="connsiteY10" fmla="*/ 991519 h 4109292"/>
              <a:gd name="connsiteX11" fmla="*/ 2214391 w 6290632"/>
              <a:gd name="connsiteY11" fmla="*/ 308473 h 4109292"/>
              <a:gd name="connsiteX12" fmla="*/ 0 w 6290632"/>
              <a:gd name="connsiteY12" fmla="*/ 330506 h 4109292"/>
              <a:gd name="connsiteX0-1" fmla="*/ 0 w 6290632"/>
              <a:gd name="connsiteY0-2" fmla="*/ 330506 h 4109292"/>
              <a:gd name="connsiteX1-3" fmla="*/ 0 w 6290632"/>
              <a:gd name="connsiteY1-4" fmla="*/ 0 h 4109292"/>
              <a:gd name="connsiteX2-5" fmla="*/ 2886420 w 6290632"/>
              <a:gd name="connsiteY2-6" fmla="*/ 253388 h 4109292"/>
              <a:gd name="connsiteX3-7" fmla="*/ 1740665 w 6290632"/>
              <a:gd name="connsiteY3-8" fmla="*/ 859316 h 4109292"/>
              <a:gd name="connsiteX4-9" fmla="*/ 4109292 w 6290632"/>
              <a:gd name="connsiteY4-10" fmla="*/ 1443210 h 4109292"/>
              <a:gd name="connsiteX5-11" fmla="*/ 2203374 w 6290632"/>
              <a:gd name="connsiteY5-12" fmla="*/ 2533880 h 4109292"/>
              <a:gd name="connsiteX6-13" fmla="*/ 6290632 w 6290632"/>
              <a:gd name="connsiteY6-14" fmla="*/ 2974555 h 4109292"/>
              <a:gd name="connsiteX7-15" fmla="*/ 6290632 w 6290632"/>
              <a:gd name="connsiteY7-16" fmla="*/ 4109292 h 4109292"/>
              <a:gd name="connsiteX8-17" fmla="*/ 947451 w 6290632"/>
              <a:gd name="connsiteY8-18" fmla="*/ 2655066 h 4109292"/>
              <a:gd name="connsiteX9-19" fmla="*/ 2765234 w 6290632"/>
              <a:gd name="connsiteY9-20" fmla="*/ 1564396 h 4109292"/>
              <a:gd name="connsiteX10-21" fmla="*/ 771181 w 6290632"/>
              <a:gd name="connsiteY10-22" fmla="*/ 991519 h 4109292"/>
              <a:gd name="connsiteX11-23" fmla="*/ 2214391 w 6290632"/>
              <a:gd name="connsiteY11-24" fmla="*/ 308473 h 4109292"/>
              <a:gd name="connsiteX12-25" fmla="*/ 0 w 6290632"/>
              <a:gd name="connsiteY12-26" fmla="*/ 330506 h 4109292"/>
              <a:gd name="connsiteX0-27" fmla="*/ 0 w 6290632"/>
              <a:gd name="connsiteY0-28" fmla="*/ 330506 h 4109292"/>
              <a:gd name="connsiteX1-29" fmla="*/ 0 w 6290632"/>
              <a:gd name="connsiteY1-30" fmla="*/ 0 h 4109292"/>
              <a:gd name="connsiteX2-31" fmla="*/ 2886420 w 6290632"/>
              <a:gd name="connsiteY2-32" fmla="*/ 253388 h 4109292"/>
              <a:gd name="connsiteX3-33" fmla="*/ 1740665 w 6290632"/>
              <a:gd name="connsiteY3-34" fmla="*/ 859316 h 4109292"/>
              <a:gd name="connsiteX4-35" fmla="*/ 4109292 w 6290632"/>
              <a:gd name="connsiteY4-36" fmla="*/ 1443210 h 4109292"/>
              <a:gd name="connsiteX5-37" fmla="*/ 2203374 w 6290632"/>
              <a:gd name="connsiteY5-38" fmla="*/ 2533880 h 4109292"/>
              <a:gd name="connsiteX6-39" fmla="*/ 6290632 w 6290632"/>
              <a:gd name="connsiteY6-40" fmla="*/ 2974555 h 4109292"/>
              <a:gd name="connsiteX7-41" fmla="*/ 6290632 w 6290632"/>
              <a:gd name="connsiteY7-42" fmla="*/ 4109292 h 4109292"/>
              <a:gd name="connsiteX8-43" fmla="*/ 947451 w 6290632"/>
              <a:gd name="connsiteY8-44" fmla="*/ 2655066 h 4109292"/>
              <a:gd name="connsiteX9-45" fmla="*/ 2765234 w 6290632"/>
              <a:gd name="connsiteY9-46" fmla="*/ 1564396 h 4109292"/>
              <a:gd name="connsiteX10-47" fmla="*/ 771181 w 6290632"/>
              <a:gd name="connsiteY10-48" fmla="*/ 991519 h 4109292"/>
              <a:gd name="connsiteX11-49" fmla="*/ 2214391 w 6290632"/>
              <a:gd name="connsiteY11-50" fmla="*/ 308473 h 4109292"/>
              <a:gd name="connsiteX12-51" fmla="*/ 0 w 6290632"/>
              <a:gd name="connsiteY12-52" fmla="*/ 330506 h 4109292"/>
              <a:gd name="connsiteX0-53" fmla="*/ 0 w 6290632"/>
              <a:gd name="connsiteY0-54" fmla="*/ 354602 h 4133388"/>
              <a:gd name="connsiteX1-55" fmla="*/ 0 w 6290632"/>
              <a:gd name="connsiteY1-56" fmla="*/ 24096 h 4133388"/>
              <a:gd name="connsiteX2-57" fmla="*/ 2886420 w 6290632"/>
              <a:gd name="connsiteY2-58" fmla="*/ 277484 h 4133388"/>
              <a:gd name="connsiteX3-59" fmla="*/ 1740665 w 6290632"/>
              <a:gd name="connsiteY3-60" fmla="*/ 883412 h 4133388"/>
              <a:gd name="connsiteX4-61" fmla="*/ 4109292 w 6290632"/>
              <a:gd name="connsiteY4-62" fmla="*/ 1467306 h 4133388"/>
              <a:gd name="connsiteX5-63" fmla="*/ 2203374 w 6290632"/>
              <a:gd name="connsiteY5-64" fmla="*/ 2557976 h 4133388"/>
              <a:gd name="connsiteX6-65" fmla="*/ 6290632 w 6290632"/>
              <a:gd name="connsiteY6-66" fmla="*/ 2998651 h 4133388"/>
              <a:gd name="connsiteX7-67" fmla="*/ 6290632 w 6290632"/>
              <a:gd name="connsiteY7-68" fmla="*/ 4133388 h 4133388"/>
              <a:gd name="connsiteX8-69" fmla="*/ 947451 w 6290632"/>
              <a:gd name="connsiteY8-70" fmla="*/ 2679162 h 4133388"/>
              <a:gd name="connsiteX9-71" fmla="*/ 2765234 w 6290632"/>
              <a:gd name="connsiteY9-72" fmla="*/ 1588492 h 4133388"/>
              <a:gd name="connsiteX10-73" fmla="*/ 771181 w 6290632"/>
              <a:gd name="connsiteY10-74" fmla="*/ 1015615 h 4133388"/>
              <a:gd name="connsiteX11-75" fmla="*/ 2214391 w 6290632"/>
              <a:gd name="connsiteY11-76" fmla="*/ 332569 h 4133388"/>
              <a:gd name="connsiteX12-77" fmla="*/ 0 w 6290632"/>
              <a:gd name="connsiteY12-78" fmla="*/ 354602 h 4133388"/>
              <a:gd name="connsiteX0-79" fmla="*/ 0 w 6290632"/>
              <a:gd name="connsiteY0-80" fmla="*/ 354602 h 4133388"/>
              <a:gd name="connsiteX1-81" fmla="*/ 0 w 6290632"/>
              <a:gd name="connsiteY1-82" fmla="*/ 24096 h 4133388"/>
              <a:gd name="connsiteX2-83" fmla="*/ 2886420 w 6290632"/>
              <a:gd name="connsiteY2-84" fmla="*/ 277484 h 4133388"/>
              <a:gd name="connsiteX3-85" fmla="*/ 1740665 w 6290632"/>
              <a:gd name="connsiteY3-86" fmla="*/ 883412 h 4133388"/>
              <a:gd name="connsiteX4-87" fmla="*/ 4109292 w 6290632"/>
              <a:gd name="connsiteY4-88" fmla="*/ 1467306 h 4133388"/>
              <a:gd name="connsiteX5-89" fmla="*/ 2203374 w 6290632"/>
              <a:gd name="connsiteY5-90" fmla="*/ 2557976 h 4133388"/>
              <a:gd name="connsiteX6-91" fmla="*/ 6290632 w 6290632"/>
              <a:gd name="connsiteY6-92" fmla="*/ 2998651 h 4133388"/>
              <a:gd name="connsiteX7-93" fmla="*/ 6290632 w 6290632"/>
              <a:gd name="connsiteY7-94" fmla="*/ 4133388 h 4133388"/>
              <a:gd name="connsiteX8-95" fmla="*/ 947451 w 6290632"/>
              <a:gd name="connsiteY8-96" fmla="*/ 2679162 h 4133388"/>
              <a:gd name="connsiteX9-97" fmla="*/ 2765234 w 6290632"/>
              <a:gd name="connsiteY9-98" fmla="*/ 1588492 h 4133388"/>
              <a:gd name="connsiteX10-99" fmla="*/ 771181 w 6290632"/>
              <a:gd name="connsiteY10-100" fmla="*/ 1015615 h 4133388"/>
              <a:gd name="connsiteX11-101" fmla="*/ 2214391 w 6290632"/>
              <a:gd name="connsiteY11-102" fmla="*/ 332569 h 4133388"/>
              <a:gd name="connsiteX12-103" fmla="*/ 0 w 6290632"/>
              <a:gd name="connsiteY12-104" fmla="*/ 354602 h 4133388"/>
              <a:gd name="connsiteX0-105" fmla="*/ 0 w 6290632"/>
              <a:gd name="connsiteY0-106" fmla="*/ 354602 h 4133388"/>
              <a:gd name="connsiteX1-107" fmla="*/ 0 w 6290632"/>
              <a:gd name="connsiteY1-108" fmla="*/ 24096 h 4133388"/>
              <a:gd name="connsiteX2-109" fmla="*/ 2886420 w 6290632"/>
              <a:gd name="connsiteY2-110" fmla="*/ 277484 h 4133388"/>
              <a:gd name="connsiteX3-111" fmla="*/ 1740665 w 6290632"/>
              <a:gd name="connsiteY3-112" fmla="*/ 883412 h 4133388"/>
              <a:gd name="connsiteX4-113" fmla="*/ 4109292 w 6290632"/>
              <a:gd name="connsiteY4-114" fmla="*/ 1467306 h 4133388"/>
              <a:gd name="connsiteX5-115" fmla="*/ 2203374 w 6290632"/>
              <a:gd name="connsiteY5-116" fmla="*/ 2557976 h 4133388"/>
              <a:gd name="connsiteX6-117" fmla="*/ 6290632 w 6290632"/>
              <a:gd name="connsiteY6-118" fmla="*/ 2998651 h 4133388"/>
              <a:gd name="connsiteX7-119" fmla="*/ 6290632 w 6290632"/>
              <a:gd name="connsiteY7-120" fmla="*/ 4133388 h 4133388"/>
              <a:gd name="connsiteX8-121" fmla="*/ 947451 w 6290632"/>
              <a:gd name="connsiteY8-122" fmla="*/ 2679162 h 4133388"/>
              <a:gd name="connsiteX9-123" fmla="*/ 2765234 w 6290632"/>
              <a:gd name="connsiteY9-124" fmla="*/ 1588492 h 4133388"/>
              <a:gd name="connsiteX10-125" fmla="*/ 771181 w 6290632"/>
              <a:gd name="connsiteY10-126" fmla="*/ 1015615 h 4133388"/>
              <a:gd name="connsiteX11-127" fmla="*/ 2214391 w 6290632"/>
              <a:gd name="connsiteY11-128" fmla="*/ 332569 h 4133388"/>
              <a:gd name="connsiteX12-129" fmla="*/ 0 w 6290632"/>
              <a:gd name="connsiteY12-130" fmla="*/ 354602 h 4133388"/>
              <a:gd name="connsiteX0-131" fmla="*/ 0 w 6290632"/>
              <a:gd name="connsiteY0-132" fmla="*/ 354602 h 4133388"/>
              <a:gd name="connsiteX1-133" fmla="*/ 0 w 6290632"/>
              <a:gd name="connsiteY1-134" fmla="*/ 24096 h 4133388"/>
              <a:gd name="connsiteX2-135" fmla="*/ 2886420 w 6290632"/>
              <a:gd name="connsiteY2-136" fmla="*/ 277484 h 4133388"/>
              <a:gd name="connsiteX3-137" fmla="*/ 1740665 w 6290632"/>
              <a:gd name="connsiteY3-138" fmla="*/ 883412 h 4133388"/>
              <a:gd name="connsiteX4-139" fmla="*/ 4109292 w 6290632"/>
              <a:gd name="connsiteY4-140" fmla="*/ 1467306 h 4133388"/>
              <a:gd name="connsiteX5-141" fmla="*/ 2203374 w 6290632"/>
              <a:gd name="connsiteY5-142" fmla="*/ 2557976 h 4133388"/>
              <a:gd name="connsiteX6-143" fmla="*/ 6290632 w 6290632"/>
              <a:gd name="connsiteY6-144" fmla="*/ 2998651 h 4133388"/>
              <a:gd name="connsiteX7-145" fmla="*/ 6290632 w 6290632"/>
              <a:gd name="connsiteY7-146" fmla="*/ 4133388 h 4133388"/>
              <a:gd name="connsiteX8-147" fmla="*/ 947451 w 6290632"/>
              <a:gd name="connsiteY8-148" fmla="*/ 2679162 h 4133388"/>
              <a:gd name="connsiteX9-149" fmla="*/ 2765234 w 6290632"/>
              <a:gd name="connsiteY9-150" fmla="*/ 1588492 h 4133388"/>
              <a:gd name="connsiteX10-151" fmla="*/ 771181 w 6290632"/>
              <a:gd name="connsiteY10-152" fmla="*/ 1015615 h 4133388"/>
              <a:gd name="connsiteX11-153" fmla="*/ 2214391 w 6290632"/>
              <a:gd name="connsiteY11-154" fmla="*/ 332569 h 4133388"/>
              <a:gd name="connsiteX12-155" fmla="*/ 0 w 6290632"/>
              <a:gd name="connsiteY12-156" fmla="*/ 354602 h 4133388"/>
              <a:gd name="connsiteX0-157" fmla="*/ 0 w 6290632"/>
              <a:gd name="connsiteY0-158" fmla="*/ 354602 h 4133388"/>
              <a:gd name="connsiteX1-159" fmla="*/ 0 w 6290632"/>
              <a:gd name="connsiteY1-160" fmla="*/ 24096 h 4133388"/>
              <a:gd name="connsiteX2-161" fmla="*/ 2886420 w 6290632"/>
              <a:gd name="connsiteY2-162" fmla="*/ 277484 h 4133388"/>
              <a:gd name="connsiteX3-163" fmla="*/ 1740665 w 6290632"/>
              <a:gd name="connsiteY3-164" fmla="*/ 883412 h 4133388"/>
              <a:gd name="connsiteX4-165" fmla="*/ 4109292 w 6290632"/>
              <a:gd name="connsiteY4-166" fmla="*/ 1467306 h 4133388"/>
              <a:gd name="connsiteX5-167" fmla="*/ 2203374 w 6290632"/>
              <a:gd name="connsiteY5-168" fmla="*/ 2557976 h 4133388"/>
              <a:gd name="connsiteX6-169" fmla="*/ 6290632 w 6290632"/>
              <a:gd name="connsiteY6-170" fmla="*/ 2998651 h 4133388"/>
              <a:gd name="connsiteX7-171" fmla="*/ 6290632 w 6290632"/>
              <a:gd name="connsiteY7-172" fmla="*/ 4133388 h 4133388"/>
              <a:gd name="connsiteX8-173" fmla="*/ 947451 w 6290632"/>
              <a:gd name="connsiteY8-174" fmla="*/ 2679162 h 4133388"/>
              <a:gd name="connsiteX9-175" fmla="*/ 2765234 w 6290632"/>
              <a:gd name="connsiteY9-176" fmla="*/ 1588492 h 4133388"/>
              <a:gd name="connsiteX10-177" fmla="*/ 771181 w 6290632"/>
              <a:gd name="connsiteY10-178" fmla="*/ 1015615 h 4133388"/>
              <a:gd name="connsiteX11-179" fmla="*/ 2214391 w 6290632"/>
              <a:gd name="connsiteY11-180" fmla="*/ 332569 h 4133388"/>
              <a:gd name="connsiteX12-181" fmla="*/ 0 w 6290632"/>
              <a:gd name="connsiteY12-182" fmla="*/ 354602 h 4133388"/>
              <a:gd name="connsiteX0-183" fmla="*/ 0 w 6290632"/>
              <a:gd name="connsiteY0-184" fmla="*/ 354602 h 4133388"/>
              <a:gd name="connsiteX1-185" fmla="*/ 0 w 6290632"/>
              <a:gd name="connsiteY1-186" fmla="*/ 24096 h 4133388"/>
              <a:gd name="connsiteX2-187" fmla="*/ 2886420 w 6290632"/>
              <a:gd name="connsiteY2-188" fmla="*/ 277484 h 4133388"/>
              <a:gd name="connsiteX3-189" fmla="*/ 1740665 w 6290632"/>
              <a:gd name="connsiteY3-190" fmla="*/ 883412 h 4133388"/>
              <a:gd name="connsiteX4-191" fmla="*/ 4109292 w 6290632"/>
              <a:gd name="connsiteY4-192" fmla="*/ 1467306 h 4133388"/>
              <a:gd name="connsiteX5-193" fmla="*/ 2203374 w 6290632"/>
              <a:gd name="connsiteY5-194" fmla="*/ 2557976 h 4133388"/>
              <a:gd name="connsiteX6-195" fmla="*/ 6290632 w 6290632"/>
              <a:gd name="connsiteY6-196" fmla="*/ 2998651 h 4133388"/>
              <a:gd name="connsiteX7-197" fmla="*/ 6290632 w 6290632"/>
              <a:gd name="connsiteY7-198" fmla="*/ 4133388 h 4133388"/>
              <a:gd name="connsiteX8-199" fmla="*/ 947451 w 6290632"/>
              <a:gd name="connsiteY8-200" fmla="*/ 2679162 h 4133388"/>
              <a:gd name="connsiteX9-201" fmla="*/ 2765234 w 6290632"/>
              <a:gd name="connsiteY9-202" fmla="*/ 1588492 h 4133388"/>
              <a:gd name="connsiteX10-203" fmla="*/ 771181 w 6290632"/>
              <a:gd name="connsiteY10-204" fmla="*/ 1015615 h 4133388"/>
              <a:gd name="connsiteX11-205" fmla="*/ 2214391 w 6290632"/>
              <a:gd name="connsiteY11-206" fmla="*/ 332569 h 4133388"/>
              <a:gd name="connsiteX12-207" fmla="*/ 0 w 6290632"/>
              <a:gd name="connsiteY12-208" fmla="*/ 354602 h 4133388"/>
              <a:gd name="connsiteX0-209" fmla="*/ 0 w 6290632"/>
              <a:gd name="connsiteY0-210" fmla="*/ 354602 h 4133388"/>
              <a:gd name="connsiteX1-211" fmla="*/ 0 w 6290632"/>
              <a:gd name="connsiteY1-212" fmla="*/ 24096 h 4133388"/>
              <a:gd name="connsiteX2-213" fmla="*/ 2886420 w 6290632"/>
              <a:gd name="connsiteY2-214" fmla="*/ 277484 h 4133388"/>
              <a:gd name="connsiteX3-215" fmla="*/ 1740665 w 6290632"/>
              <a:gd name="connsiteY3-216" fmla="*/ 883412 h 4133388"/>
              <a:gd name="connsiteX4-217" fmla="*/ 4109292 w 6290632"/>
              <a:gd name="connsiteY4-218" fmla="*/ 1467306 h 4133388"/>
              <a:gd name="connsiteX5-219" fmla="*/ 2203374 w 6290632"/>
              <a:gd name="connsiteY5-220" fmla="*/ 2557976 h 4133388"/>
              <a:gd name="connsiteX6-221" fmla="*/ 6290632 w 6290632"/>
              <a:gd name="connsiteY6-222" fmla="*/ 2998651 h 4133388"/>
              <a:gd name="connsiteX7-223" fmla="*/ 6290632 w 6290632"/>
              <a:gd name="connsiteY7-224" fmla="*/ 4133388 h 4133388"/>
              <a:gd name="connsiteX8-225" fmla="*/ 947451 w 6290632"/>
              <a:gd name="connsiteY8-226" fmla="*/ 2679162 h 4133388"/>
              <a:gd name="connsiteX9-227" fmla="*/ 2765234 w 6290632"/>
              <a:gd name="connsiteY9-228" fmla="*/ 1588492 h 4133388"/>
              <a:gd name="connsiteX10-229" fmla="*/ 771181 w 6290632"/>
              <a:gd name="connsiteY10-230" fmla="*/ 1015615 h 4133388"/>
              <a:gd name="connsiteX11-231" fmla="*/ 2214391 w 6290632"/>
              <a:gd name="connsiteY11-232" fmla="*/ 332569 h 4133388"/>
              <a:gd name="connsiteX12-233" fmla="*/ 0 w 6290632"/>
              <a:gd name="connsiteY12-234" fmla="*/ 354602 h 4133388"/>
              <a:gd name="connsiteX0-235" fmla="*/ 0 w 6290632"/>
              <a:gd name="connsiteY0-236" fmla="*/ 354602 h 4133388"/>
              <a:gd name="connsiteX1-237" fmla="*/ 0 w 6290632"/>
              <a:gd name="connsiteY1-238" fmla="*/ 24096 h 4133388"/>
              <a:gd name="connsiteX2-239" fmla="*/ 2886420 w 6290632"/>
              <a:gd name="connsiteY2-240" fmla="*/ 277484 h 4133388"/>
              <a:gd name="connsiteX3-241" fmla="*/ 1740665 w 6290632"/>
              <a:gd name="connsiteY3-242" fmla="*/ 883412 h 4133388"/>
              <a:gd name="connsiteX4-243" fmla="*/ 4109292 w 6290632"/>
              <a:gd name="connsiteY4-244" fmla="*/ 1467306 h 4133388"/>
              <a:gd name="connsiteX5-245" fmla="*/ 2203374 w 6290632"/>
              <a:gd name="connsiteY5-246" fmla="*/ 2557976 h 4133388"/>
              <a:gd name="connsiteX6-247" fmla="*/ 6290632 w 6290632"/>
              <a:gd name="connsiteY6-248" fmla="*/ 2998651 h 4133388"/>
              <a:gd name="connsiteX7-249" fmla="*/ 6290632 w 6290632"/>
              <a:gd name="connsiteY7-250" fmla="*/ 4133388 h 4133388"/>
              <a:gd name="connsiteX8-251" fmla="*/ 947451 w 6290632"/>
              <a:gd name="connsiteY8-252" fmla="*/ 2679162 h 4133388"/>
              <a:gd name="connsiteX9-253" fmla="*/ 2765234 w 6290632"/>
              <a:gd name="connsiteY9-254" fmla="*/ 1588492 h 4133388"/>
              <a:gd name="connsiteX10-255" fmla="*/ 771181 w 6290632"/>
              <a:gd name="connsiteY10-256" fmla="*/ 1015615 h 4133388"/>
              <a:gd name="connsiteX11-257" fmla="*/ 2214391 w 6290632"/>
              <a:gd name="connsiteY11-258" fmla="*/ 332569 h 4133388"/>
              <a:gd name="connsiteX12-259" fmla="*/ 0 w 6290632"/>
              <a:gd name="connsiteY12-260" fmla="*/ 354602 h 4133388"/>
              <a:gd name="connsiteX0-261" fmla="*/ 0 w 6290632"/>
              <a:gd name="connsiteY0-262" fmla="*/ 354602 h 4133388"/>
              <a:gd name="connsiteX1-263" fmla="*/ 0 w 6290632"/>
              <a:gd name="connsiteY1-264" fmla="*/ 24096 h 4133388"/>
              <a:gd name="connsiteX2-265" fmla="*/ 2886420 w 6290632"/>
              <a:gd name="connsiteY2-266" fmla="*/ 277484 h 4133388"/>
              <a:gd name="connsiteX3-267" fmla="*/ 1740665 w 6290632"/>
              <a:gd name="connsiteY3-268" fmla="*/ 883412 h 4133388"/>
              <a:gd name="connsiteX4-269" fmla="*/ 4109292 w 6290632"/>
              <a:gd name="connsiteY4-270" fmla="*/ 1467306 h 4133388"/>
              <a:gd name="connsiteX5-271" fmla="*/ 2203374 w 6290632"/>
              <a:gd name="connsiteY5-272" fmla="*/ 2557976 h 4133388"/>
              <a:gd name="connsiteX6-273" fmla="*/ 6290632 w 6290632"/>
              <a:gd name="connsiteY6-274" fmla="*/ 2998651 h 4133388"/>
              <a:gd name="connsiteX7-275" fmla="*/ 6290632 w 6290632"/>
              <a:gd name="connsiteY7-276" fmla="*/ 4133388 h 4133388"/>
              <a:gd name="connsiteX8-277" fmla="*/ 947451 w 6290632"/>
              <a:gd name="connsiteY8-278" fmla="*/ 2679162 h 4133388"/>
              <a:gd name="connsiteX9-279" fmla="*/ 2765234 w 6290632"/>
              <a:gd name="connsiteY9-280" fmla="*/ 1588492 h 4133388"/>
              <a:gd name="connsiteX10-281" fmla="*/ 771181 w 6290632"/>
              <a:gd name="connsiteY10-282" fmla="*/ 1015615 h 4133388"/>
              <a:gd name="connsiteX11-283" fmla="*/ 2214391 w 6290632"/>
              <a:gd name="connsiteY11-284" fmla="*/ 332569 h 4133388"/>
              <a:gd name="connsiteX12-285" fmla="*/ 0 w 6290632"/>
              <a:gd name="connsiteY12-286" fmla="*/ 354602 h 4133388"/>
              <a:gd name="connsiteX0-287" fmla="*/ 0 w 6290632"/>
              <a:gd name="connsiteY0-288" fmla="*/ 354602 h 4133388"/>
              <a:gd name="connsiteX1-289" fmla="*/ 0 w 6290632"/>
              <a:gd name="connsiteY1-290" fmla="*/ 24096 h 4133388"/>
              <a:gd name="connsiteX2-291" fmla="*/ 2886420 w 6290632"/>
              <a:gd name="connsiteY2-292" fmla="*/ 277484 h 4133388"/>
              <a:gd name="connsiteX3-293" fmla="*/ 1740665 w 6290632"/>
              <a:gd name="connsiteY3-294" fmla="*/ 883412 h 4133388"/>
              <a:gd name="connsiteX4-295" fmla="*/ 4109292 w 6290632"/>
              <a:gd name="connsiteY4-296" fmla="*/ 1467306 h 4133388"/>
              <a:gd name="connsiteX5-297" fmla="*/ 2203374 w 6290632"/>
              <a:gd name="connsiteY5-298" fmla="*/ 2557976 h 4133388"/>
              <a:gd name="connsiteX6-299" fmla="*/ 6290632 w 6290632"/>
              <a:gd name="connsiteY6-300" fmla="*/ 2998651 h 4133388"/>
              <a:gd name="connsiteX7-301" fmla="*/ 6290632 w 6290632"/>
              <a:gd name="connsiteY7-302" fmla="*/ 4133388 h 4133388"/>
              <a:gd name="connsiteX8-303" fmla="*/ 947451 w 6290632"/>
              <a:gd name="connsiteY8-304" fmla="*/ 2679162 h 4133388"/>
              <a:gd name="connsiteX9-305" fmla="*/ 2765234 w 6290632"/>
              <a:gd name="connsiteY9-306" fmla="*/ 1588492 h 4133388"/>
              <a:gd name="connsiteX10-307" fmla="*/ 771181 w 6290632"/>
              <a:gd name="connsiteY10-308" fmla="*/ 1015615 h 4133388"/>
              <a:gd name="connsiteX11-309" fmla="*/ 2214391 w 6290632"/>
              <a:gd name="connsiteY11-310" fmla="*/ 332569 h 4133388"/>
              <a:gd name="connsiteX12-311" fmla="*/ 0 w 6290632"/>
              <a:gd name="connsiteY12-312" fmla="*/ 354602 h 4133388"/>
              <a:gd name="connsiteX0-313" fmla="*/ 0 w 6290632"/>
              <a:gd name="connsiteY0-314" fmla="*/ 354602 h 4133388"/>
              <a:gd name="connsiteX1-315" fmla="*/ 0 w 6290632"/>
              <a:gd name="connsiteY1-316" fmla="*/ 24096 h 4133388"/>
              <a:gd name="connsiteX2-317" fmla="*/ 2886420 w 6290632"/>
              <a:gd name="connsiteY2-318" fmla="*/ 277484 h 4133388"/>
              <a:gd name="connsiteX3-319" fmla="*/ 1740665 w 6290632"/>
              <a:gd name="connsiteY3-320" fmla="*/ 883412 h 4133388"/>
              <a:gd name="connsiteX4-321" fmla="*/ 4109292 w 6290632"/>
              <a:gd name="connsiteY4-322" fmla="*/ 1467306 h 4133388"/>
              <a:gd name="connsiteX5-323" fmla="*/ 2203374 w 6290632"/>
              <a:gd name="connsiteY5-324" fmla="*/ 2557976 h 4133388"/>
              <a:gd name="connsiteX6-325" fmla="*/ 6290632 w 6290632"/>
              <a:gd name="connsiteY6-326" fmla="*/ 2998651 h 4133388"/>
              <a:gd name="connsiteX7-327" fmla="*/ 6290632 w 6290632"/>
              <a:gd name="connsiteY7-328" fmla="*/ 4133388 h 4133388"/>
              <a:gd name="connsiteX8-329" fmla="*/ 947451 w 6290632"/>
              <a:gd name="connsiteY8-330" fmla="*/ 2679162 h 4133388"/>
              <a:gd name="connsiteX9-331" fmla="*/ 2765234 w 6290632"/>
              <a:gd name="connsiteY9-332" fmla="*/ 1588492 h 4133388"/>
              <a:gd name="connsiteX10-333" fmla="*/ 771181 w 6290632"/>
              <a:gd name="connsiteY10-334" fmla="*/ 1015615 h 4133388"/>
              <a:gd name="connsiteX11-335" fmla="*/ 2214391 w 6290632"/>
              <a:gd name="connsiteY11-336" fmla="*/ 332569 h 4133388"/>
              <a:gd name="connsiteX12-337" fmla="*/ 0 w 6290632"/>
              <a:gd name="connsiteY12-338" fmla="*/ 354602 h 4133388"/>
              <a:gd name="connsiteX0-339" fmla="*/ 0 w 6290632"/>
              <a:gd name="connsiteY0-340" fmla="*/ 354602 h 4133388"/>
              <a:gd name="connsiteX1-341" fmla="*/ 0 w 6290632"/>
              <a:gd name="connsiteY1-342" fmla="*/ 24096 h 4133388"/>
              <a:gd name="connsiteX2-343" fmla="*/ 2886420 w 6290632"/>
              <a:gd name="connsiteY2-344" fmla="*/ 277484 h 4133388"/>
              <a:gd name="connsiteX3-345" fmla="*/ 1740665 w 6290632"/>
              <a:gd name="connsiteY3-346" fmla="*/ 883412 h 4133388"/>
              <a:gd name="connsiteX4-347" fmla="*/ 4109292 w 6290632"/>
              <a:gd name="connsiteY4-348" fmla="*/ 1467306 h 4133388"/>
              <a:gd name="connsiteX5-349" fmla="*/ 2203374 w 6290632"/>
              <a:gd name="connsiteY5-350" fmla="*/ 2557976 h 4133388"/>
              <a:gd name="connsiteX6-351" fmla="*/ 6290632 w 6290632"/>
              <a:gd name="connsiteY6-352" fmla="*/ 2998651 h 4133388"/>
              <a:gd name="connsiteX7-353" fmla="*/ 6290632 w 6290632"/>
              <a:gd name="connsiteY7-354" fmla="*/ 4133388 h 4133388"/>
              <a:gd name="connsiteX8-355" fmla="*/ 947451 w 6290632"/>
              <a:gd name="connsiteY8-356" fmla="*/ 2679162 h 4133388"/>
              <a:gd name="connsiteX9-357" fmla="*/ 2765234 w 6290632"/>
              <a:gd name="connsiteY9-358" fmla="*/ 1588492 h 4133388"/>
              <a:gd name="connsiteX10-359" fmla="*/ 771181 w 6290632"/>
              <a:gd name="connsiteY10-360" fmla="*/ 1015615 h 4133388"/>
              <a:gd name="connsiteX11-361" fmla="*/ 2214391 w 6290632"/>
              <a:gd name="connsiteY11-362" fmla="*/ 332569 h 4133388"/>
              <a:gd name="connsiteX12-363" fmla="*/ 0 w 6290632"/>
              <a:gd name="connsiteY12-364" fmla="*/ 354602 h 4133388"/>
              <a:gd name="connsiteX0-365" fmla="*/ 0 w 6290632"/>
              <a:gd name="connsiteY0-366" fmla="*/ 354602 h 4133388"/>
              <a:gd name="connsiteX1-367" fmla="*/ 0 w 6290632"/>
              <a:gd name="connsiteY1-368" fmla="*/ 24096 h 4133388"/>
              <a:gd name="connsiteX2-369" fmla="*/ 2886420 w 6290632"/>
              <a:gd name="connsiteY2-370" fmla="*/ 277484 h 4133388"/>
              <a:gd name="connsiteX3-371" fmla="*/ 1740665 w 6290632"/>
              <a:gd name="connsiteY3-372" fmla="*/ 883412 h 4133388"/>
              <a:gd name="connsiteX4-373" fmla="*/ 4109292 w 6290632"/>
              <a:gd name="connsiteY4-374" fmla="*/ 1467306 h 4133388"/>
              <a:gd name="connsiteX5-375" fmla="*/ 2203374 w 6290632"/>
              <a:gd name="connsiteY5-376" fmla="*/ 2557976 h 4133388"/>
              <a:gd name="connsiteX6-377" fmla="*/ 6290632 w 6290632"/>
              <a:gd name="connsiteY6-378" fmla="*/ 2998651 h 4133388"/>
              <a:gd name="connsiteX7-379" fmla="*/ 6290632 w 6290632"/>
              <a:gd name="connsiteY7-380" fmla="*/ 4133388 h 4133388"/>
              <a:gd name="connsiteX8-381" fmla="*/ 947451 w 6290632"/>
              <a:gd name="connsiteY8-382" fmla="*/ 2679162 h 4133388"/>
              <a:gd name="connsiteX9-383" fmla="*/ 2765234 w 6290632"/>
              <a:gd name="connsiteY9-384" fmla="*/ 1588492 h 4133388"/>
              <a:gd name="connsiteX10-385" fmla="*/ 771181 w 6290632"/>
              <a:gd name="connsiteY10-386" fmla="*/ 1015615 h 4133388"/>
              <a:gd name="connsiteX11-387" fmla="*/ 2214391 w 6290632"/>
              <a:gd name="connsiteY11-388" fmla="*/ 332569 h 4133388"/>
              <a:gd name="connsiteX12-389" fmla="*/ 0 w 6290632"/>
              <a:gd name="connsiteY12-390" fmla="*/ 354602 h 4133388"/>
              <a:gd name="connsiteX0-391" fmla="*/ 0 w 6290632"/>
              <a:gd name="connsiteY0-392" fmla="*/ 354602 h 4133388"/>
              <a:gd name="connsiteX1-393" fmla="*/ 0 w 6290632"/>
              <a:gd name="connsiteY1-394" fmla="*/ 24096 h 4133388"/>
              <a:gd name="connsiteX2-395" fmla="*/ 2886420 w 6290632"/>
              <a:gd name="connsiteY2-396" fmla="*/ 277484 h 4133388"/>
              <a:gd name="connsiteX3-397" fmla="*/ 1740665 w 6290632"/>
              <a:gd name="connsiteY3-398" fmla="*/ 883412 h 4133388"/>
              <a:gd name="connsiteX4-399" fmla="*/ 4109292 w 6290632"/>
              <a:gd name="connsiteY4-400" fmla="*/ 1467306 h 4133388"/>
              <a:gd name="connsiteX5-401" fmla="*/ 2203374 w 6290632"/>
              <a:gd name="connsiteY5-402" fmla="*/ 2557976 h 4133388"/>
              <a:gd name="connsiteX6-403" fmla="*/ 6290632 w 6290632"/>
              <a:gd name="connsiteY6-404" fmla="*/ 2998651 h 4133388"/>
              <a:gd name="connsiteX7-405" fmla="*/ 6290632 w 6290632"/>
              <a:gd name="connsiteY7-406" fmla="*/ 4133388 h 4133388"/>
              <a:gd name="connsiteX8-407" fmla="*/ 947451 w 6290632"/>
              <a:gd name="connsiteY8-408" fmla="*/ 2679162 h 4133388"/>
              <a:gd name="connsiteX9-409" fmla="*/ 2765234 w 6290632"/>
              <a:gd name="connsiteY9-410" fmla="*/ 1588492 h 4133388"/>
              <a:gd name="connsiteX10-411" fmla="*/ 771181 w 6290632"/>
              <a:gd name="connsiteY10-412" fmla="*/ 1015615 h 4133388"/>
              <a:gd name="connsiteX11-413" fmla="*/ 2214391 w 6290632"/>
              <a:gd name="connsiteY11-414" fmla="*/ 332569 h 4133388"/>
              <a:gd name="connsiteX12-415" fmla="*/ 0 w 6290632"/>
              <a:gd name="connsiteY12-416" fmla="*/ 354602 h 4133388"/>
              <a:gd name="connsiteX0-417" fmla="*/ 0 w 6290632"/>
              <a:gd name="connsiteY0-418" fmla="*/ 354602 h 4133388"/>
              <a:gd name="connsiteX1-419" fmla="*/ 0 w 6290632"/>
              <a:gd name="connsiteY1-420" fmla="*/ 24096 h 4133388"/>
              <a:gd name="connsiteX2-421" fmla="*/ 2886420 w 6290632"/>
              <a:gd name="connsiteY2-422" fmla="*/ 277484 h 4133388"/>
              <a:gd name="connsiteX3-423" fmla="*/ 1740665 w 6290632"/>
              <a:gd name="connsiteY3-424" fmla="*/ 883412 h 4133388"/>
              <a:gd name="connsiteX4-425" fmla="*/ 4109292 w 6290632"/>
              <a:gd name="connsiteY4-426" fmla="*/ 1467306 h 4133388"/>
              <a:gd name="connsiteX5-427" fmla="*/ 2203374 w 6290632"/>
              <a:gd name="connsiteY5-428" fmla="*/ 2557976 h 4133388"/>
              <a:gd name="connsiteX6-429" fmla="*/ 6290632 w 6290632"/>
              <a:gd name="connsiteY6-430" fmla="*/ 2998651 h 4133388"/>
              <a:gd name="connsiteX7-431" fmla="*/ 6290632 w 6290632"/>
              <a:gd name="connsiteY7-432" fmla="*/ 4133388 h 4133388"/>
              <a:gd name="connsiteX8-433" fmla="*/ 947451 w 6290632"/>
              <a:gd name="connsiteY8-434" fmla="*/ 2679162 h 4133388"/>
              <a:gd name="connsiteX9-435" fmla="*/ 2765234 w 6290632"/>
              <a:gd name="connsiteY9-436" fmla="*/ 1588492 h 4133388"/>
              <a:gd name="connsiteX10-437" fmla="*/ 771181 w 6290632"/>
              <a:gd name="connsiteY10-438" fmla="*/ 1015615 h 4133388"/>
              <a:gd name="connsiteX11-439" fmla="*/ 2214391 w 6290632"/>
              <a:gd name="connsiteY11-440" fmla="*/ 332569 h 4133388"/>
              <a:gd name="connsiteX12-441" fmla="*/ 0 w 6290632"/>
              <a:gd name="connsiteY12-442" fmla="*/ 354602 h 4133388"/>
              <a:gd name="connsiteX0-443" fmla="*/ 0 w 6290632"/>
              <a:gd name="connsiteY0-444" fmla="*/ 354602 h 4133388"/>
              <a:gd name="connsiteX1-445" fmla="*/ 0 w 6290632"/>
              <a:gd name="connsiteY1-446" fmla="*/ 24096 h 4133388"/>
              <a:gd name="connsiteX2-447" fmla="*/ 2886420 w 6290632"/>
              <a:gd name="connsiteY2-448" fmla="*/ 277484 h 4133388"/>
              <a:gd name="connsiteX3-449" fmla="*/ 1740665 w 6290632"/>
              <a:gd name="connsiteY3-450" fmla="*/ 883412 h 4133388"/>
              <a:gd name="connsiteX4-451" fmla="*/ 4109292 w 6290632"/>
              <a:gd name="connsiteY4-452" fmla="*/ 1467306 h 4133388"/>
              <a:gd name="connsiteX5-453" fmla="*/ 2203374 w 6290632"/>
              <a:gd name="connsiteY5-454" fmla="*/ 2557976 h 4133388"/>
              <a:gd name="connsiteX6-455" fmla="*/ 6290632 w 6290632"/>
              <a:gd name="connsiteY6-456" fmla="*/ 2998651 h 4133388"/>
              <a:gd name="connsiteX7-457" fmla="*/ 6290632 w 6290632"/>
              <a:gd name="connsiteY7-458" fmla="*/ 4133388 h 4133388"/>
              <a:gd name="connsiteX8-459" fmla="*/ 947451 w 6290632"/>
              <a:gd name="connsiteY8-460" fmla="*/ 2679162 h 4133388"/>
              <a:gd name="connsiteX9-461" fmla="*/ 2765234 w 6290632"/>
              <a:gd name="connsiteY9-462" fmla="*/ 1588492 h 4133388"/>
              <a:gd name="connsiteX10-463" fmla="*/ 771181 w 6290632"/>
              <a:gd name="connsiteY10-464" fmla="*/ 1015615 h 4133388"/>
              <a:gd name="connsiteX11-465" fmla="*/ 2214391 w 6290632"/>
              <a:gd name="connsiteY11-466" fmla="*/ 332569 h 4133388"/>
              <a:gd name="connsiteX12-467" fmla="*/ 0 w 6290632"/>
              <a:gd name="connsiteY12-468" fmla="*/ 354602 h 4133388"/>
              <a:gd name="connsiteX0-469" fmla="*/ 0 w 6290632"/>
              <a:gd name="connsiteY0-470" fmla="*/ 346420 h 4125206"/>
              <a:gd name="connsiteX1-471" fmla="*/ 0 w 6290632"/>
              <a:gd name="connsiteY1-472" fmla="*/ 15914 h 4125206"/>
              <a:gd name="connsiteX2-473" fmla="*/ 2886420 w 6290632"/>
              <a:gd name="connsiteY2-474" fmla="*/ 269302 h 4125206"/>
              <a:gd name="connsiteX3-475" fmla="*/ 1740665 w 6290632"/>
              <a:gd name="connsiteY3-476" fmla="*/ 875230 h 4125206"/>
              <a:gd name="connsiteX4-477" fmla="*/ 4109292 w 6290632"/>
              <a:gd name="connsiteY4-478" fmla="*/ 1459124 h 4125206"/>
              <a:gd name="connsiteX5-479" fmla="*/ 2203374 w 6290632"/>
              <a:gd name="connsiteY5-480" fmla="*/ 2549794 h 4125206"/>
              <a:gd name="connsiteX6-481" fmla="*/ 6290632 w 6290632"/>
              <a:gd name="connsiteY6-482" fmla="*/ 2990469 h 4125206"/>
              <a:gd name="connsiteX7-483" fmla="*/ 6290632 w 6290632"/>
              <a:gd name="connsiteY7-484" fmla="*/ 4125206 h 4125206"/>
              <a:gd name="connsiteX8-485" fmla="*/ 947451 w 6290632"/>
              <a:gd name="connsiteY8-486" fmla="*/ 2670980 h 4125206"/>
              <a:gd name="connsiteX9-487" fmla="*/ 2765234 w 6290632"/>
              <a:gd name="connsiteY9-488" fmla="*/ 1580310 h 4125206"/>
              <a:gd name="connsiteX10-489" fmla="*/ 771181 w 6290632"/>
              <a:gd name="connsiteY10-490" fmla="*/ 1007433 h 4125206"/>
              <a:gd name="connsiteX11-491" fmla="*/ 2214391 w 6290632"/>
              <a:gd name="connsiteY11-492" fmla="*/ 324387 h 4125206"/>
              <a:gd name="connsiteX12-493" fmla="*/ 0 w 6290632"/>
              <a:gd name="connsiteY12-494" fmla="*/ 346420 h 4125206"/>
              <a:gd name="connsiteX0-495" fmla="*/ 0 w 6290632"/>
              <a:gd name="connsiteY0-496" fmla="*/ 346420 h 4125206"/>
              <a:gd name="connsiteX1-497" fmla="*/ 0 w 6290632"/>
              <a:gd name="connsiteY1-498" fmla="*/ 15914 h 4125206"/>
              <a:gd name="connsiteX2-499" fmla="*/ 2886420 w 6290632"/>
              <a:gd name="connsiteY2-500" fmla="*/ 269302 h 4125206"/>
              <a:gd name="connsiteX3-501" fmla="*/ 1740665 w 6290632"/>
              <a:gd name="connsiteY3-502" fmla="*/ 875230 h 4125206"/>
              <a:gd name="connsiteX4-503" fmla="*/ 4109292 w 6290632"/>
              <a:gd name="connsiteY4-504" fmla="*/ 1459124 h 4125206"/>
              <a:gd name="connsiteX5-505" fmla="*/ 2203374 w 6290632"/>
              <a:gd name="connsiteY5-506" fmla="*/ 2549794 h 4125206"/>
              <a:gd name="connsiteX6-507" fmla="*/ 6290632 w 6290632"/>
              <a:gd name="connsiteY6-508" fmla="*/ 2990469 h 4125206"/>
              <a:gd name="connsiteX7-509" fmla="*/ 6290632 w 6290632"/>
              <a:gd name="connsiteY7-510" fmla="*/ 4125206 h 4125206"/>
              <a:gd name="connsiteX8-511" fmla="*/ 947451 w 6290632"/>
              <a:gd name="connsiteY8-512" fmla="*/ 2670980 h 4125206"/>
              <a:gd name="connsiteX9-513" fmla="*/ 2765234 w 6290632"/>
              <a:gd name="connsiteY9-514" fmla="*/ 1580310 h 4125206"/>
              <a:gd name="connsiteX10-515" fmla="*/ 771181 w 6290632"/>
              <a:gd name="connsiteY10-516" fmla="*/ 1007433 h 4125206"/>
              <a:gd name="connsiteX11-517" fmla="*/ 2214391 w 6290632"/>
              <a:gd name="connsiteY11-518" fmla="*/ 324387 h 4125206"/>
              <a:gd name="connsiteX12-519" fmla="*/ 0 w 6290632"/>
              <a:gd name="connsiteY12-520" fmla="*/ 346420 h 4125206"/>
              <a:gd name="connsiteX0-521" fmla="*/ 0 w 6290632"/>
              <a:gd name="connsiteY0-522" fmla="*/ 346420 h 4125206"/>
              <a:gd name="connsiteX1-523" fmla="*/ 0 w 6290632"/>
              <a:gd name="connsiteY1-524" fmla="*/ 15914 h 4125206"/>
              <a:gd name="connsiteX2-525" fmla="*/ 2886420 w 6290632"/>
              <a:gd name="connsiteY2-526" fmla="*/ 269302 h 4125206"/>
              <a:gd name="connsiteX3-527" fmla="*/ 1740665 w 6290632"/>
              <a:gd name="connsiteY3-528" fmla="*/ 875230 h 4125206"/>
              <a:gd name="connsiteX4-529" fmla="*/ 4109292 w 6290632"/>
              <a:gd name="connsiteY4-530" fmla="*/ 1459124 h 4125206"/>
              <a:gd name="connsiteX5-531" fmla="*/ 2203374 w 6290632"/>
              <a:gd name="connsiteY5-532" fmla="*/ 2549794 h 4125206"/>
              <a:gd name="connsiteX6-533" fmla="*/ 6290632 w 6290632"/>
              <a:gd name="connsiteY6-534" fmla="*/ 2990469 h 4125206"/>
              <a:gd name="connsiteX7-535" fmla="*/ 6290632 w 6290632"/>
              <a:gd name="connsiteY7-536" fmla="*/ 4125206 h 4125206"/>
              <a:gd name="connsiteX8-537" fmla="*/ 947451 w 6290632"/>
              <a:gd name="connsiteY8-538" fmla="*/ 2670980 h 4125206"/>
              <a:gd name="connsiteX9-539" fmla="*/ 2765234 w 6290632"/>
              <a:gd name="connsiteY9-540" fmla="*/ 1580310 h 4125206"/>
              <a:gd name="connsiteX10-541" fmla="*/ 771181 w 6290632"/>
              <a:gd name="connsiteY10-542" fmla="*/ 1007433 h 4125206"/>
              <a:gd name="connsiteX11-543" fmla="*/ 2214391 w 6290632"/>
              <a:gd name="connsiteY11-544" fmla="*/ 324387 h 4125206"/>
              <a:gd name="connsiteX12-545" fmla="*/ 0 w 6290632"/>
              <a:gd name="connsiteY12-546" fmla="*/ 346420 h 4125206"/>
              <a:gd name="connsiteX0-547" fmla="*/ 0 w 6290632"/>
              <a:gd name="connsiteY0-548" fmla="*/ 346420 h 4125206"/>
              <a:gd name="connsiteX1-549" fmla="*/ 0 w 6290632"/>
              <a:gd name="connsiteY1-550" fmla="*/ 15914 h 4125206"/>
              <a:gd name="connsiteX2-551" fmla="*/ 2886420 w 6290632"/>
              <a:gd name="connsiteY2-552" fmla="*/ 269302 h 4125206"/>
              <a:gd name="connsiteX3-553" fmla="*/ 1740665 w 6290632"/>
              <a:gd name="connsiteY3-554" fmla="*/ 875230 h 4125206"/>
              <a:gd name="connsiteX4-555" fmla="*/ 4109292 w 6290632"/>
              <a:gd name="connsiteY4-556" fmla="*/ 1459124 h 4125206"/>
              <a:gd name="connsiteX5-557" fmla="*/ 2203374 w 6290632"/>
              <a:gd name="connsiteY5-558" fmla="*/ 2549794 h 4125206"/>
              <a:gd name="connsiteX6-559" fmla="*/ 6290632 w 6290632"/>
              <a:gd name="connsiteY6-560" fmla="*/ 2990469 h 4125206"/>
              <a:gd name="connsiteX7-561" fmla="*/ 6290632 w 6290632"/>
              <a:gd name="connsiteY7-562" fmla="*/ 4125206 h 4125206"/>
              <a:gd name="connsiteX8-563" fmla="*/ 947451 w 6290632"/>
              <a:gd name="connsiteY8-564" fmla="*/ 2670980 h 4125206"/>
              <a:gd name="connsiteX9-565" fmla="*/ 2765234 w 6290632"/>
              <a:gd name="connsiteY9-566" fmla="*/ 1580310 h 4125206"/>
              <a:gd name="connsiteX10-567" fmla="*/ 771181 w 6290632"/>
              <a:gd name="connsiteY10-568" fmla="*/ 1007433 h 4125206"/>
              <a:gd name="connsiteX11-569" fmla="*/ 2214391 w 6290632"/>
              <a:gd name="connsiteY11-570" fmla="*/ 324387 h 4125206"/>
              <a:gd name="connsiteX12-571" fmla="*/ 0 w 6290632"/>
              <a:gd name="connsiteY12-572" fmla="*/ 346420 h 41252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6290632" h="4125206">
                <a:moveTo>
                  <a:pt x="0" y="346420"/>
                </a:moveTo>
                <a:lnTo>
                  <a:pt x="0" y="15914"/>
                </a:lnTo>
                <a:cubicBezTo>
                  <a:pt x="984174" y="1225"/>
                  <a:pt x="2893765" y="-68549"/>
                  <a:pt x="2886420" y="269302"/>
                </a:cubicBezTo>
                <a:cubicBezTo>
                  <a:pt x="2868059" y="515344"/>
                  <a:pt x="1736993" y="684271"/>
                  <a:pt x="1740665" y="875230"/>
                </a:cubicBezTo>
                <a:cubicBezTo>
                  <a:pt x="1748010" y="1036811"/>
                  <a:pt x="4090931" y="1143308"/>
                  <a:pt x="4109292" y="1459124"/>
                </a:cubicBezTo>
                <a:cubicBezTo>
                  <a:pt x="4101947" y="1701495"/>
                  <a:pt x="2188685" y="2208270"/>
                  <a:pt x="2203374" y="2549794"/>
                </a:cubicBezTo>
                <a:cubicBezTo>
                  <a:pt x="2221736" y="2740753"/>
                  <a:pt x="4035847" y="3074931"/>
                  <a:pt x="6290632" y="2990469"/>
                </a:cubicBezTo>
                <a:lnTo>
                  <a:pt x="6290632" y="4125206"/>
                </a:lnTo>
                <a:cubicBezTo>
                  <a:pt x="2702806" y="4103172"/>
                  <a:pt x="965812" y="3475211"/>
                  <a:pt x="947451" y="2670980"/>
                </a:cubicBezTo>
                <a:cubicBezTo>
                  <a:pt x="980502" y="2020984"/>
                  <a:pt x="2754217" y="1723530"/>
                  <a:pt x="2765234" y="1580310"/>
                </a:cubicBezTo>
                <a:cubicBezTo>
                  <a:pt x="2761562" y="1411385"/>
                  <a:pt x="785870" y="1264493"/>
                  <a:pt x="771181" y="1007433"/>
                </a:cubicBezTo>
                <a:cubicBezTo>
                  <a:pt x="778526" y="779751"/>
                  <a:pt x="1733321" y="552069"/>
                  <a:pt x="2214391" y="324387"/>
                </a:cubicBezTo>
                <a:lnTo>
                  <a:pt x="0" y="34642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任意多边形 48"/>
          <p:cNvSpPr/>
          <p:nvPr/>
        </p:nvSpPr>
        <p:spPr>
          <a:xfrm>
            <a:off x="3117773" y="2606257"/>
            <a:ext cx="6290632" cy="3442003"/>
          </a:xfrm>
          <a:custGeom>
            <a:avLst/>
            <a:gdLst>
              <a:gd name="connsiteX0" fmla="*/ 0 w 6290632"/>
              <a:gd name="connsiteY0" fmla="*/ 4741 h 3442003"/>
              <a:gd name="connsiteX1" fmla="*/ 2577947 w 6290632"/>
              <a:gd name="connsiteY1" fmla="*/ 114909 h 3442003"/>
              <a:gd name="connsiteX2" fmla="*/ 1112704 w 6290632"/>
              <a:gd name="connsiteY2" fmla="*/ 775921 h 3442003"/>
              <a:gd name="connsiteX3" fmla="*/ 3470314 w 6290632"/>
              <a:gd name="connsiteY3" fmla="*/ 1293714 h 3442003"/>
              <a:gd name="connsiteX4" fmla="*/ 1564396 w 6290632"/>
              <a:gd name="connsiteY4" fmla="*/ 2571671 h 3442003"/>
              <a:gd name="connsiteX5" fmla="*/ 6290632 w 6290632"/>
              <a:gd name="connsiteY5" fmla="*/ 3442003 h 3442003"/>
              <a:gd name="connsiteX0-1" fmla="*/ 0 w 6290632"/>
              <a:gd name="connsiteY0-2" fmla="*/ 4741 h 3442003"/>
              <a:gd name="connsiteX1-3" fmla="*/ 2577947 w 6290632"/>
              <a:gd name="connsiteY1-4" fmla="*/ 114909 h 3442003"/>
              <a:gd name="connsiteX2-5" fmla="*/ 1112704 w 6290632"/>
              <a:gd name="connsiteY2-6" fmla="*/ 775921 h 3442003"/>
              <a:gd name="connsiteX3-7" fmla="*/ 3470314 w 6290632"/>
              <a:gd name="connsiteY3-8" fmla="*/ 1293714 h 3442003"/>
              <a:gd name="connsiteX4-9" fmla="*/ 1564396 w 6290632"/>
              <a:gd name="connsiteY4-10" fmla="*/ 2571671 h 3442003"/>
              <a:gd name="connsiteX5-11" fmla="*/ 6290632 w 6290632"/>
              <a:gd name="connsiteY5-12" fmla="*/ 3442003 h 344200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290632" h="3442003">
                <a:moveTo>
                  <a:pt x="0" y="4741"/>
                </a:moveTo>
                <a:cubicBezTo>
                  <a:pt x="1196248" y="-4440"/>
                  <a:pt x="2392496" y="-13621"/>
                  <a:pt x="2577947" y="114909"/>
                </a:cubicBezTo>
                <a:cubicBezTo>
                  <a:pt x="2763398" y="243439"/>
                  <a:pt x="963976" y="579454"/>
                  <a:pt x="1112704" y="775921"/>
                </a:cubicBezTo>
                <a:cubicBezTo>
                  <a:pt x="1261432" y="972388"/>
                  <a:pt x="3395032" y="994422"/>
                  <a:pt x="3470314" y="1293714"/>
                </a:cubicBezTo>
                <a:cubicBezTo>
                  <a:pt x="3545596" y="1593006"/>
                  <a:pt x="1094343" y="1960235"/>
                  <a:pt x="1564396" y="2571671"/>
                </a:cubicBezTo>
                <a:cubicBezTo>
                  <a:pt x="2034449" y="3183107"/>
                  <a:pt x="4162540" y="3185861"/>
                  <a:pt x="6290632" y="3442003"/>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任意多边形 49"/>
          <p:cNvSpPr/>
          <p:nvPr/>
        </p:nvSpPr>
        <p:spPr>
          <a:xfrm>
            <a:off x="7524517" y="4087255"/>
            <a:ext cx="1465246" cy="1877262"/>
          </a:xfrm>
          <a:custGeom>
            <a:avLst/>
            <a:gdLst>
              <a:gd name="connsiteX0" fmla="*/ 732623 w 1465246"/>
              <a:gd name="connsiteY0" fmla="*/ 0 h 1877262"/>
              <a:gd name="connsiteX1" fmla="*/ 1465246 w 1465246"/>
              <a:gd name="connsiteY1" fmla="*/ 732623 h 1877262"/>
              <a:gd name="connsiteX2" fmla="*/ 1340126 w 1465246"/>
              <a:gd name="connsiteY2" fmla="*/ 1142240 h 1877262"/>
              <a:gd name="connsiteX3" fmla="*/ 1300533 w 1465246"/>
              <a:gd name="connsiteY3" fmla="*/ 1190227 h 1877262"/>
              <a:gd name="connsiteX4" fmla="*/ 1302729 w 1465246"/>
              <a:gd name="connsiteY4" fmla="*/ 1189968 h 1877262"/>
              <a:gd name="connsiteX5" fmla="*/ 1285462 w 1465246"/>
              <a:gd name="connsiteY5" fmla="*/ 1208493 h 1877262"/>
              <a:gd name="connsiteX6" fmla="*/ 1250666 w 1465246"/>
              <a:gd name="connsiteY6" fmla="*/ 1250666 h 1877262"/>
              <a:gd name="connsiteX7" fmla="*/ 1231119 w 1465246"/>
              <a:gd name="connsiteY7" fmla="*/ 1266794 h 1877262"/>
              <a:gd name="connsiteX8" fmla="*/ 1182207 w 1465246"/>
              <a:gd name="connsiteY8" fmla="*/ 1319268 h 1877262"/>
              <a:gd name="connsiteX9" fmla="*/ 466023 w 1465246"/>
              <a:gd name="connsiteY9" fmla="*/ 1877262 h 1877262"/>
              <a:gd name="connsiteX10" fmla="*/ 364330 w 1465246"/>
              <a:gd name="connsiteY10" fmla="*/ 1413618 h 1877262"/>
              <a:gd name="connsiteX11" fmla="*/ 288079 w 1465246"/>
              <a:gd name="connsiteY11" fmla="*/ 1311308 h 1877262"/>
              <a:gd name="connsiteX12" fmla="*/ 214580 w 1465246"/>
              <a:gd name="connsiteY12" fmla="*/ 1250666 h 1877262"/>
              <a:gd name="connsiteX13" fmla="*/ 0 w 1465246"/>
              <a:gd name="connsiteY13" fmla="*/ 732623 h 1877262"/>
              <a:gd name="connsiteX14" fmla="*/ 732623 w 1465246"/>
              <a:gd name="connsiteY14" fmla="*/ 0 h 187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5246" h="1877262">
                <a:moveTo>
                  <a:pt x="732623" y="0"/>
                </a:moveTo>
                <a:cubicBezTo>
                  <a:pt x="1137240" y="0"/>
                  <a:pt x="1465246" y="328006"/>
                  <a:pt x="1465246" y="732623"/>
                </a:cubicBezTo>
                <a:cubicBezTo>
                  <a:pt x="1465246" y="884355"/>
                  <a:pt x="1419120" y="1025313"/>
                  <a:pt x="1340126" y="1142240"/>
                </a:cubicBezTo>
                <a:lnTo>
                  <a:pt x="1300533" y="1190227"/>
                </a:lnTo>
                <a:lnTo>
                  <a:pt x="1302729" y="1189968"/>
                </a:lnTo>
                <a:lnTo>
                  <a:pt x="1285462" y="1208493"/>
                </a:lnTo>
                <a:lnTo>
                  <a:pt x="1250666" y="1250666"/>
                </a:lnTo>
                <a:lnTo>
                  <a:pt x="1231119" y="1266794"/>
                </a:lnTo>
                <a:lnTo>
                  <a:pt x="1182207" y="1319268"/>
                </a:lnTo>
                <a:cubicBezTo>
                  <a:pt x="910305" y="1597924"/>
                  <a:pt x="699604" y="1723866"/>
                  <a:pt x="466023" y="1877262"/>
                </a:cubicBezTo>
                <a:cubicBezTo>
                  <a:pt x="501882" y="1654638"/>
                  <a:pt x="440250" y="1522782"/>
                  <a:pt x="364330" y="1413618"/>
                </a:cubicBezTo>
                <a:lnTo>
                  <a:pt x="288079" y="1311308"/>
                </a:lnTo>
                <a:lnTo>
                  <a:pt x="214580" y="1250666"/>
                </a:lnTo>
                <a:cubicBezTo>
                  <a:pt x="82002" y="1118087"/>
                  <a:pt x="0" y="934932"/>
                  <a:pt x="0" y="732623"/>
                </a:cubicBezTo>
                <a:cubicBezTo>
                  <a:pt x="0" y="328006"/>
                  <a:pt x="328006" y="0"/>
                  <a:pt x="732623"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椭圆 24"/>
          <p:cNvSpPr/>
          <p:nvPr/>
        </p:nvSpPr>
        <p:spPr>
          <a:xfrm>
            <a:off x="7734372" y="4295572"/>
            <a:ext cx="1031852" cy="10318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任意多边形 51"/>
          <p:cNvSpPr/>
          <p:nvPr/>
        </p:nvSpPr>
        <p:spPr>
          <a:xfrm>
            <a:off x="6400800" y="2401281"/>
            <a:ext cx="1193608" cy="1529241"/>
          </a:xfrm>
          <a:custGeom>
            <a:avLst/>
            <a:gdLst>
              <a:gd name="connsiteX0" fmla="*/ 732623 w 1465246"/>
              <a:gd name="connsiteY0" fmla="*/ 0 h 1877262"/>
              <a:gd name="connsiteX1" fmla="*/ 1465246 w 1465246"/>
              <a:gd name="connsiteY1" fmla="*/ 732623 h 1877262"/>
              <a:gd name="connsiteX2" fmla="*/ 1340126 w 1465246"/>
              <a:gd name="connsiteY2" fmla="*/ 1142240 h 1877262"/>
              <a:gd name="connsiteX3" fmla="*/ 1300533 w 1465246"/>
              <a:gd name="connsiteY3" fmla="*/ 1190227 h 1877262"/>
              <a:gd name="connsiteX4" fmla="*/ 1302729 w 1465246"/>
              <a:gd name="connsiteY4" fmla="*/ 1189968 h 1877262"/>
              <a:gd name="connsiteX5" fmla="*/ 1285462 w 1465246"/>
              <a:gd name="connsiteY5" fmla="*/ 1208493 h 1877262"/>
              <a:gd name="connsiteX6" fmla="*/ 1250666 w 1465246"/>
              <a:gd name="connsiteY6" fmla="*/ 1250666 h 1877262"/>
              <a:gd name="connsiteX7" fmla="*/ 1231119 w 1465246"/>
              <a:gd name="connsiteY7" fmla="*/ 1266794 h 1877262"/>
              <a:gd name="connsiteX8" fmla="*/ 1182207 w 1465246"/>
              <a:gd name="connsiteY8" fmla="*/ 1319268 h 1877262"/>
              <a:gd name="connsiteX9" fmla="*/ 466023 w 1465246"/>
              <a:gd name="connsiteY9" fmla="*/ 1877262 h 1877262"/>
              <a:gd name="connsiteX10" fmla="*/ 364330 w 1465246"/>
              <a:gd name="connsiteY10" fmla="*/ 1413618 h 1877262"/>
              <a:gd name="connsiteX11" fmla="*/ 288079 w 1465246"/>
              <a:gd name="connsiteY11" fmla="*/ 1311308 h 1877262"/>
              <a:gd name="connsiteX12" fmla="*/ 214580 w 1465246"/>
              <a:gd name="connsiteY12" fmla="*/ 1250666 h 1877262"/>
              <a:gd name="connsiteX13" fmla="*/ 0 w 1465246"/>
              <a:gd name="connsiteY13" fmla="*/ 732623 h 1877262"/>
              <a:gd name="connsiteX14" fmla="*/ 732623 w 1465246"/>
              <a:gd name="connsiteY14" fmla="*/ 0 h 187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5246" h="1877262">
                <a:moveTo>
                  <a:pt x="732623" y="0"/>
                </a:moveTo>
                <a:cubicBezTo>
                  <a:pt x="1137240" y="0"/>
                  <a:pt x="1465246" y="328006"/>
                  <a:pt x="1465246" y="732623"/>
                </a:cubicBezTo>
                <a:cubicBezTo>
                  <a:pt x="1465246" y="884355"/>
                  <a:pt x="1419120" y="1025313"/>
                  <a:pt x="1340126" y="1142240"/>
                </a:cubicBezTo>
                <a:lnTo>
                  <a:pt x="1300533" y="1190227"/>
                </a:lnTo>
                <a:lnTo>
                  <a:pt x="1302729" y="1189968"/>
                </a:lnTo>
                <a:lnTo>
                  <a:pt x="1285462" y="1208493"/>
                </a:lnTo>
                <a:lnTo>
                  <a:pt x="1250666" y="1250666"/>
                </a:lnTo>
                <a:lnTo>
                  <a:pt x="1231119" y="1266794"/>
                </a:lnTo>
                <a:lnTo>
                  <a:pt x="1182207" y="1319268"/>
                </a:lnTo>
                <a:cubicBezTo>
                  <a:pt x="910305" y="1597924"/>
                  <a:pt x="699604" y="1723866"/>
                  <a:pt x="466023" y="1877262"/>
                </a:cubicBezTo>
                <a:cubicBezTo>
                  <a:pt x="501882" y="1654638"/>
                  <a:pt x="440250" y="1522782"/>
                  <a:pt x="364330" y="1413618"/>
                </a:cubicBezTo>
                <a:lnTo>
                  <a:pt x="288079" y="1311308"/>
                </a:lnTo>
                <a:lnTo>
                  <a:pt x="214580" y="1250666"/>
                </a:lnTo>
                <a:cubicBezTo>
                  <a:pt x="82002" y="1118087"/>
                  <a:pt x="0" y="934932"/>
                  <a:pt x="0" y="732623"/>
                </a:cubicBezTo>
                <a:cubicBezTo>
                  <a:pt x="0" y="328006"/>
                  <a:pt x="328006" y="0"/>
                  <a:pt x="732623"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椭圆 26"/>
          <p:cNvSpPr/>
          <p:nvPr/>
        </p:nvSpPr>
        <p:spPr>
          <a:xfrm>
            <a:off x="6571751" y="2570979"/>
            <a:ext cx="840560" cy="8405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任意多边形 53"/>
          <p:cNvSpPr/>
          <p:nvPr/>
        </p:nvSpPr>
        <p:spPr>
          <a:xfrm flipH="1">
            <a:off x="4177992" y="3749846"/>
            <a:ext cx="1385526" cy="1775125"/>
          </a:xfrm>
          <a:custGeom>
            <a:avLst/>
            <a:gdLst>
              <a:gd name="connsiteX0" fmla="*/ 732623 w 1465246"/>
              <a:gd name="connsiteY0" fmla="*/ 0 h 1877262"/>
              <a:gd name="connsiteX1" fmla="*/ 1465246 w 1465246"/>
              <a:gd name="connsiteY1" fmla="*/ 732623 h 1877262"/>
              <a:gd name="connsiteX2" fmla="*/ 1340126 w 1465246"/>
              <a:gd name="connsiteY2" fmla="*/ 1142240 h 1877262"/>
              <a:gd name="connsiteX3" fmla="*/ 1300533 w 1465246"/>
              <a:gd name="connsiteY3" fmla="*/ 1190227 h 1877262"/>
              <a:gd name="connsiteX4" fmla="*/ 1302729 w 1465246"/>
              <a:gd name="connsiteY4" fmla="*/ 1189968 h 1877262"/>
              <a:gd name="connsiteX5" fmla="*/ 1285462 w 1465246"/>
              <a:gd name="connsiteY5" fmla="*/ 1208493 h 1877262"/>
              <a:gd name="connsiteX6" fmla="*/ 1250666 w 1465246"/>
              <a:gd name="connsiteY6" fmla="*/ 1250666 h 1877262"/>
              <a:gd name="connsiteX7" fmla="*/ 1231119 w 1465246"/>
              <a:gd name="connsiteY7" fmla="*/ 1266794 h 1877262"/>
              <a:gd name="connsiteX8" fmla="*/ 1182207 w 1465246"/>
              <a:gd name="connsiteY8" fmla="*/ 1319268 h 1877262"/>
              <a:gd name="connsiteX9" fmla="*/ 466023 w 1465246"/>
              <a:gd name="connsiteY9" fmla="*/ 1877262 h 1877262"/>
              <a:gd name="connsiteX10" fmla="*/ 364330 w 1465246"/>
              <a:gd name="connsiteY10" fmla="*/ 1413618 h 1877262"/>
              <a:gd name="connsiteX11" fmla="*/ 288079 w 1465246"/>
              <a:gd name="connsiteY11" fmla="*/ 1311308 h 1877262"/>
              <a:gd name="connsiteX12" fmla="*/ 214580 w 1465246"/>
              <a:gd name="connsiteY12" fmla="*/ 1250666 h 1877262"/>
              <a:gd name="connsiteX13" fmla="*/ 0 w 1465246"/>
              <a:gd name="connsiteY13" fmla="*/ 732623 h 1877262"/>
              <a:gd name="connsiteX14" fmla="*/ 732623 w 1465246"/>
              <a:gd name="connsiteY14" fmla="*/ 0 h 187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5246" h="1877262">
                <a:moveTo>
                  <a:pt x="732623" y="0"/>
                </a:moveTo>
                <a:cubicBezTo>
                  <a:pt x="1137240" y="0"/>
                  <a:pt x="1465246" y="328006"/>
                  <a:pt x="1465246" y="732623"/>
                </a:cubicBezTo>
                <a:cubicBezTo>
                  <a:pt x="1465246" y="884355"/>
                  <a:pt x="1419120" y="1025313"/>
                  <a:pt x="1340126" y="1142240"/>
                </a:cubicBezTo>
                <a:lnTo>
                  <a:pt x="1300533" y="1190227"/>
                </a:lnTo>
                <a:lnTo>
                  <a:pt x="1302729" y="1189968"/>
                </a:lnTo>
                <a:lnTo>
                  <a:pt x="1285462" y="1208493"/>
                </a:lnTo>
                <a:lnTo>
                  <a:pt x="1250666" y="1250666"/>
                </a:lnTo>
                <a:lnTo>
                  <a:pt x="1231119" y="1266794"/>
                </a:lnTo>
                <a:lnTo>
                  <a:pt x="1182207" y="1319268"/>
                </a:lnTo>
                <a:cubicBezTo>
                  <a:pt x="910305" y="1597924"/>
                  <a:pt x="699604" y="1723866"/>
                  <a:pt x="466023" y="1877262"/>
                </a:cubicBezTo>
                <a:cubicBezTo>
                  <a:pt x="501882" y="1654638"/>
                  <a:pt x="440250" y="1522782"/>
                  <a:pt x="364330" y="1413618"/>
                </a:cubicBezTo>
                <a:lnTo>
                  <a:pt x="288079" y="1311308"/>
                </a:lnTo>
                <a:lnTo>
                  <a:pt x="214580" y="1250666"/>
                </a:lnTo>
                <a:cubicBezTo>
                  <a:pt x="82002" y="1118087"/>
                  <a:pt x="0" y="934932"/>
                  <a:pt x="0" y="732623"/>
                </a:cubicBezTo>
                <a:cubicBezTo>
                  <a:pt x="0" y="328006"/>
                  <a:pt x="328006" y="0"/>
                  <a:pt x="732623"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椭圆 28"/>
          <p:cNvSpPr/>
          <p:nvPr/>
        </p:nvSpPr>
        <p:spPr>
          <a:xfrm flipH="1">
            <a:off x="4389369" y="3946829"/>
            <a:ext cx="975712" cy="9757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7" name="任意多边形 55"/>
          <p:cNvSpPr/>
          <p:nvPr/>
        </p:nvSpPr>
        <p:spPr>
          <a:xfrm flipH="1">
            <a:off x="4197426" y="1345335"/>
            <a:ext cx="1033749" cy="1324431"/>
          </a:xfrm>
          <a:custGeom>
            <a:avLst/>
            <a:gdLst>
              <a:gd name="connsiteX0" fmla="*/ 732623 w 1465246"/>
              <a:gd name="connsiteY0" fmla="*/ 0 h 1877262"/>
              <a:gd name="connsiteX1" fmla="*/ 1465246 w 1465246"/>
              <a:gd name="connsiteY1" fmla="*/ 732623 h 1877262"/>
              <a:gd name="connsiteX2" fmla="*/ 1340126 w 1465246"/>
              <a:gd name="connsiteY2" fmla="*/ 1142240 h 1877262"/>
              <a:gd name="connsiteX3" fmla="*/ 1300533 w 1465246"/>
              <a:gd name="connsiteY3" fmla="*/ 1190227 h 1877262"/>
              <a:gd name="connsiteX4" fmla="*/ 1302729 w 1465246"/>
              <a:gd name="connsiteY4" fmla="*/ 1189968 h 1877262"/>
              <a:gd name="connsiteX5" fmla="*/ 1285462 w 1465246"/>
              <a:gd name="connsiteY5" fmla="*/ 1208493 h 1877262"/>
              <a:gd name="connsiteX6" fmla="*/ 1250666 w 1465246"/>
              <a:gd name="connsiteY6" fmla="*/ 1250666 h 1877262"/>
              <a:gd name="connsiteX7" fmla="*/ 1231119 w 1465246"/>
              <a:gd name="connsiteY7" fmla="*/ 1266794 h 1877262"/>
              <a:gd name="connsiteX8" fmla="*/ 1182207 w 1465246"/>
              <a:gd name="connsiteY8" fmla="*/ 1319268 h 1877262"/>
              <a:gd name="connsiteX9" fmla="*/ 466023 w 1465246"/>
              <a:gd name="connsiteY9" fmla="*/ 1877262 h 1877262"/>
              <a:gd name="connsiteX10" fmla="*/ 364330 w 1465246"/>
              <a:gd name="connsiteY10" fmla="*/ 1413618 h 1877262"/>
              <a:gd name="connsiteX11" fmla="*/ 288079 w 1465246"/>
              <a:gd name="connsiteY11" fmla="*/ 1311308 h 1877262"/>
              <a:gd name="connsiteX12" fmla="*/ 214580 w 1465246"/>
              <a:gd name="connsiteY12" fmla="*/ 1250666 h 1877262"/>
              <a:gd name="connsiteX13" fmla="*/ 0 w 1465246"/>
              <a:gd name="connsiteY13" fmla="*/ 732623 h 1877262"/>
              <a:gd name="connsiteX14" fmla="*/ 732623 w 1465246"/>
              <a:gd name="connsiteY14" fmla="*/ 0 h 187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5246" h="1877262">
                <a:moveTo>
                  <a:pt x="732623" y="0"/>
                </a:moveTo>
                <a:cubicBezTo>
                  <a:pt x="1137240" y="0"/>
                  <a:pt x="1465246" y="328006"/>
                  <a:pt x="1465246" y="732623"/>
                </a:cubicBezTo>
                <a:cubicBezTo>
                  <a:pt x="1465246" y="884355"/>
                  <a:pt x="1419120" y="1025313"/>
                  <a:pt x="1340126" y="1142240"/>
                </a:cubicBezTo>
                <a:lnTo>
                  <a:pt x="1300533" y="1190227"/>
                </a:lnTo>
                <a:lnTo>
                  <a:pt x="1302729" y="1189968"/>
                </a:lnTo>
                <a:lnTo>
                  <a:pt x="1285462" y="1208493"/>
                </a:lnTo>
                <a:lnTo>
                  <a:pt x="1250666" y="1250666"/>
                </a:lnTo>
                <a:lnTo>
                  <a:pt x="1231119" y="1266794"/>
                </a:lnTo>
                <a:lnTo>
                  <a:pt x="1182207" y="1319268"/>
                </a:lnTo>
                <a:cubicBezTo>
                  <a:pt x="910305" y="1597924"/>
                  <a:pt x="699604" y="1723866"/>
                  <a:pt x="466023" y="1877262"/>
                </a:cubicBezTo>
                <a:cubicBezTo>
                  <a:pt x="501882" y="1654638"/>
                  <a:pt x="440250" y="1522782"/>
                  <a:pt x="364330" y="1413618"/>
                </a:cubicBezTo>
                <a:lnTo>
                  <a:pt x="288079" y="1311308"/>
                </a:lnTo>
                <a:lnTo>
                  <a:pt x="214580" y="1250666"/>
                </a:lnTo>
                <a:cubicBezTo>
                  <a:pt x="82002" y="1118087"/>
                  <a:pt x="0" y="934932"/>
                  <a:pt x="0" y="732623"/>
                </a:cubicBezTo>
                <a:cubicBezTo>
                  <a:pt x="0" y="328006"/>
                  <a:pt x="328006" y="0"/>
                  <a:pt x="732623"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椭圆 37"/>
          <p:cNvSpPr/>
          <p:nvPr/>
        </p:nvSpPr>
        <p:spPr>
          <a:xfrm flipH="1">
            <a:off x="4355136" y="1492305"/>
            <a:ext cx="727984" cy="7279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矩形 38"/>
          <p:cNvSpPr/>
          <p:nvPr/>
        </p:nvSpPr>
        <p:spPr>
          <a:xfrm>
            <a:off x="4330105" y="1634353"/>
            <a:ext cx="744491" cy="400110"/>
          </a:xfrm>
          <a:prstGeom prst="rect">
            <a:avLst/>
          </a:prstGeom>
        </p:spPr>
        <p:txBody>
          <a:bodyPr wrap="square">
            <a:spAutoFit/>
          </a:bodyPr>
          <a:lstStyle/>
          <a:p>
            <a:pPr algn="ctr"/>
            <a:r>
              <a:rPr lang="en-US" altLang="zh-CN" sz="2000" b="1" dirty="0">
                <a:solidFill>
                  <a:schemeClr val="bg1">
                    <a:lumMod val="50000"/>
                  </a:schemeClr>
                </a:solidFill>
                <a:latin typeface="方正姚体" panose="02010601030101010101" pitchFamily="2" charset="-122"/>
                <a:ea typeface="方正姚体" panose="02010601030101010101" pitchFamily="2" charset="-122"/>
              </a:rPr>
              <a:t>1</a:t>
            </a:r>
            <a:endParaRPr lang="zh-CN" altLang="en-US" sz="2000" b="1" dirty="0">
              <a:solidFill>
                <a:schemeClr val="bg1">
                  <a:lumMod val="50000"/>
                </a:schemeClr>
              </a:solidFill>
              <a:latin typeface="方正姚体" panose="02010601030101010101" pitchFamily="2" charset="-122"/>
              <a:ea typeface="方正姚体" panose="02010601030101010101" pitchFamily="2" charset="-122"/>
            </a:endParaRPr>
          </a:p>
        </p:txBody>
      </p:sp>
      <p:sp>
        <p:nvSpPr>
          <p:cNvPr id="40" name="矩形 39"/>
          <p:cNvSpPr/>
          <p:nvPr/>
        </p:nvSpPr>
        <p:spPr>
          <a:xfrm>
            <a:off x="6472334" y="2746440"/>
            <a:ext cx="1039393" cy="461665"/>
          </a:xfrm>
          <a:prstGeom prst="rect">
            <a:avLst/>
          </a:prstGeom>
        </p:spPr>
        <p:txBody>
          <a:bodyPr wrap="square">
            <a:spAutoFit/>
          </a:bodyPr>
          <a:lstStyle/>
          <a:p>
            <a:pPr algn="ctr"/>
            <a:r>
              <a:rPr lang="en-US" altLang="zh-CN" sz="2400" b="1" dirty="0">
                <a:solidFill>
                  <a:schemeClr val="bg1">
                    <a:lumMod val="50000"/>
                  </a:schemeClr>
                </a:solidFill>
                <a:latin typeface="方正姚体" panose="02010601030101010101" pitchFamily="2" charset="-122"/>
                <a:ea typeface="方正姚体" panose="02010601030101010101" pitchFamily="2" charset="-122"/>
              </a:rPr>
              <a:t>2</a:t>
            </a:r>
            <a:endParaRPr lang="zh-CN" altLang="en-US" sz="2400" b="1" dirty="0">
              <a:solidFill>
                <a:schemeClr val="bg1">
                  <a:lumMod val="50000"/>
                </a:schemeClr>
              </a:solidFill>
              <a:latin typeface="方正姚体" panose="02010601030101010101" pitchFamily="2" charset="-122"/>
              <a:ea typeface="方正姚体" panose="02010601030101010101" pitchFamily="2" charset="-122"/>
            </a:endParaRPr>
          </a:p>
        </p:txBody>
      </p:sp>
      <p:sp>
        <p:nvSpPr>
          <p:cNvPr id="41" name="矩形 40"/>
          <p:cNvSpPr/>
          <p:nvPr/>
        </p:nvSpPr>
        <p:spPr>
          <a:xfrm>
            <a:off x="4324561" y="4169300"/>
            <a:ext cx="1039393" cy="461665"/>
          </a:xfrm>
          <a:prstGeom prst="rect">
            <a:avLst/>
          </a:prstGeom>
        </p:spPr>
        <p:txBody>
          <a:bodyPr wrap="square">
            <a:spAutoFit/>
          </a:bodyPr>
          <a:lstStyle/>
          <a:p>
            <a:pPr algn="ctr"/>
            <a:r>
              <a:rPr lang="en-US" altLang="zh-CN" sz="2400" b="1" dirty="0">
                <a:solidFill>
                  <a:schemeClr val="bg1">
                    <a:lumMod val="50000"/>
                  </a:schemeClr>
                </a:solidFill>
                <a:latin typeface="方正姚体" panose="02010601030101010101" pitchFamily="2" charset="-122"/>
                <a:ea typeface="方正姚体" panose="02010601030101010101" pitchFamily="2" charset="-122"/>
              </a:rPr>
              <a:t>3</a:t>
            </a:r>
            <a:endParaRPr lang="zh-CN" altLang="en-US" sz="2400" b="1" dirty="0">
              <a:solidFill>
                <a:schemeClr val="bg1">
                  <a:lumMod val="50000"/>
                </a:schemeClr>
              </a:solidFill>
              <a:latin typeface="方正姚体" panose="02010601030101010101" pitchFamily="2" charset="-122"/>
              <a:ea typeface="方正姚体" panose="02010601030101010101" pitchFamily="2" charset="-122"/>
            </a:endParaRPr>
          </a:p>
        </p:txBody>
      </p:sp>
      <p:sp>
        <p:nvSpPr>
          <p:cNvPr id="42" name="矩形 41"/>
          <p:cNvSpPr/>
          <p:nvPr/>
        </p:nvSpPr>
        <p:spPr>
          <a:xfrm>
            <a:off x="7726831" y="4491960"/>
            <a:ext cx="1039393" cy="523220"/>
          </a:xfrm>
          <a:prstGeom prst="rect">
            <a:avLst/>
          </a:prstGeom>
        </p:spPr>
        <p:txBody>
          <a:bodyPr wrap="square">
            <a:spAutoFit/>
          </a:bodyPr>
          <a:lstStyle/>
          <a:p>
            <a:pPr algn="ctr"/>
            <a:r>
              <a:rPr lang="en-US" altLang="zh-CN" sz="2800" b="1" dirty="0">
                <a:solidFill>
                  <a:schemeClr val="bg1">
                    <a:lumMod val="50000"/>
                  </a:schemeClr>
                </a:solidFill>
                <a:latin typeface="方正姚体" panose="02010601030101010101" pitchFamily="2" charset="-122"/>
                <a:ea typeface="方正姚体" panose="02010601030101010101" pitchFamily="2" charset="-122"/>
              </a:rPr>
              <a:t>finish</a:t>
            </a:r>
            <a:endParaRPr lang="zh-CN" altLang="en-US" sz="2800" b="1" dirty="0">
              <a:solidFill>
                <a:schemeClr val="bg1">
                  <a:lumMod val="50000"/>
                </a:schemeClr>
              </a:solidFill>
              <a:latin typeface="方正姚体" panose="02010601030101010101" pitchFamily="2" charset="-122"/>
              <a:ea typeface="方正姚体" panose="02010601030101010101" pitchFamily="2" charset="-122"/>
            </a:endParaRPr>
          </a:p>
        </p:txBody>
      </p:sp>
      <p:sp>
        <p:nvSpPr>
          <p:cNvPr id="43" name="文本框 42"/>
          <p:cNvSpPr txBox="1"/>
          <p:nvPr/>
        </p:nvSpPr>
        <p:spPr>
          <a:xfrm>
            <a:off x="1960990" y="1614204"/>
            <a:ext cx="2246091" cy="523220"/>
          </a:xfrm>
          <a:prstGeom prst="rect">
            <a:avLst/>
          </a:prstGeom>
          <a:noFill/>
        </p:spPr>
        <p:txBody>
          <a:bodyPr wrap="square" rtlCol="0">
            <a:spAutoFit/>
          </a:bodyPr>
          <a:lstStyle/>
          <a:p>
            <a:r>
              <a:rPr lang="en-US" altLang="zh-CN" sz="2800" dirty="0">
                <a:solidFill>
                  <a:schemeClr val="tx1">
                    <a:lumMod val="75000"/>
                    <a:lumOff val="25000"/>
                  </a:schemeClr>
                </a:solidFill>
                <a:latin typeface="微软雅黑" panose="020B0503020204020204" charset="-122"/>
                <a:ea typeface="微软雅黑" panose="020B0503020204020204" charset="-122"/>
              </a:rPr>
              <a:t>Preflight</a:t>
            </a:r>
            <a:endParaRPr lang="zh-CN" altLang="en-US" sz="2800" dirty="0">
              <a:solidFill>
                <a:schemeClr val="tx1">
                  <a:lumMod val="75000"/>
                  <a:lumOff val="25000"/>
                </a:schemeClr>
              </a:solidFill>
              <a:latin typeface="微软雅黑" panose="020B0503020204020204" charset="-122"/>
              <a:ea typeface="微软雅黑" panose="020B0503020204020204" charset="-122"/>
            </a:endParaRPr>
          </a:p>
        </p:txBody>
      </p:sp>
      <p:sp>
        <p:nvSpPr>
          <p:cNvPr id="45" name="文本框 44"/>
          <p:cNvSpPr txBox="1"/>
          <p:nvPr/>
        </p:nvSpPr>
        <p:spPr>
          <a:xfrm>
            <a:off x="7853869" y="2666276"/>
            <a:ext cx="2891747" cy="523220"/>
          </a:xfrm>
          <a:prstGeom prst="rect">
            <a:avLst/>
          </a:prstGeom>
          <a:noFill/>
        </p:spPr>
        <p:txBody>
          <a:bodyPr wrap="square" rtlCol="0">
            <a:spAutoFit/>
          </a:bodyPr>
          <a:lstStyle/>
          <a:p>
            <a:r>
              <a:rPr lang="en-US" altLang="zh-CN" sz="2800" dirty="0">
                <a:solidFill>
                  <a:schemeClr val="tx1">
                    <a:lumMod val="75000"/>
                    <a:lumOff val="25000"/>
                  </a:schemeClr>
                </a:solidFill>
                <a:latin typeface="微软雅黑" panose="020B0503020204020204" charset="-122"/>
                <a:ea typeface="微软雅黑" panose="020B0503020204020204" charset="-122"/>
              </a:rPr>
              <a:t>Storage Cluster</a:t>
            </a:r>
            <a:endParaRPr lang="zh-CN" altLang="en-US" sz="2800" dirty="0">
              <a:solidFill>
                <a:schemeClr val="tx1">
                  <a:lumMod val="75000"/>
                  <a:lumOff val="25000"/>
                </a:schemeClr>
              </a:solidFill>
              <a:latin typeface="微软雅黑" panose="020B0503020204020204" charset="-122"/>
              <a:ea typeface="微软雅黑" panose="020B0503020204020204" charset="-122"/>
            </a:endParaRPr>
          </a:p>
        </p:txBody>
      </p:sp>
      <p:sp>
        <p:nvSpPr>
          <p:cNvPr id="47" name="文本框 46"/>
          <p:cNvSpPr txBox="1"/>
          <p:nvPr/>
        </p:nvSpPr>
        <p:spPr>
          <a:xfrm>
            <a:off x="1500809" y="4255136"/>
            <a:ext cx="2706455" cy="523220"/>
          </a:xfrm>
          <a:prstGeom prst="rect">
            <a:avLst/>
          </a:prstGeom>
          <a:noFill/>
        </p:spPr>
        <p:txBody>
          <a:bodyPr wrap="square" rtlCol="0">
            <a:spAutoFit/>
          </a:bodyPr>
          <a:lstStyle/>
          <a:p>
            <a:r>
              <a:rPr lang="en-US" altLang="zh-CN" sz="2000" dirty="0">
                <a:solidFill>
                  <a:schemeClr val="tx1">
                    <a:lumMod val="75000"/>
                    <a:lumOff val="25000"/>
                  </a:schemeClr>
                </a:solidFill>
                <a:latin typeface="微软雅黑" panose="020B0503020204020204" charset="-122"/>
                <a:ea typeface="微软雅黑" panose="020B0503020204020204" charset="-122"/>
              </a:rPr>
              <a:t> </a:t>
            </a:r>
            <a:r>
              <a:rPr lang="en-US" altLang="zh-CN" sz="2800" dirty="0" err="1">
                <a:solidFill>
                  <a:schemeClr val="tx1">
                    <a:lumMod val="75000"/>
                    <a:lumOff val="25000"/>
                  </a:schemeClr>
                </a:solidFill>
                <a:latin typeface="微软雅黑" panose="020B0503020204020204" charset="-122"/>
                <a:ea typeface="微软雅黑" panose="020B0503020204020204" charset="-122"/>
              </a:rPr>
              <a:t>Ceph</a:t>
            </a:r>
            <a:r>
              <a:rPr lang="en-US" altLang="zh-CN" sz="2800" dirty="0">
                <a:solidFill>
                  <a:schemeClr val="tx1">
                    <a:lumMod val="75000"/>
                    <a:lumOff val="25000"/>
                  </a:schemeClr>
                </a:solidFill>
                <a:latin typeface="微软雅黑" panose="020B0503020204020204" charset="-122"/>
                <a:ea typeface="微软雅黑" panose="020B0503020204020204" charset="-122"/>
              </a:rPr>
              <a:t> Client(s)</a:t>
            </a:r>
            <a:endParaRPr lang="zh-CN" altLang="en-US" sz="2800" dirty="0">
              <a:solidFill>
                <a:schemeClr val="tx1">
                  <a:lumMod val="75000"/>
                  <a:lumOff val="25000"/>
                </a:schemeClr>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childTnLst>
                          </p:cTn>
                        </p:par>
                        <p:par>
                          <p:cTn id="53" fill="hold">
                            <p:stCondLst>
                              <p:cond delay="2000"/>
                            </p:stCondLst>
                            <p:childTnLst>
                              <p:par>
                                <p:cTn id="54" presetID="0" presetClass="path" presetSubtype="0" accel="50000" decel="50000" fill="hold" nodeType="afterEffect">
                                  <p:stCondLst>
                                    <p:cond delay="0"/>
                                  </p:stCondLst>
                                  <p:childTnLst>
                                    <p:animMotion origin="layout" path="M 0.00429 0.01088 L 0.10911 -0.11991 L 0.11484 -0.13032 L 0.11849 -0.14074 L 0.11927 -0.15486 L 0.11927 -0.18472 L 0.11341 -0.20926 L 0.10247 -0.21713 L 0.0901 -0.21713 L 0.07994 -0.21319 L 0.07044 -0.20023 L 0.06757 -0.17685 L 0.06757 -0.16018 L 0.06979 -0.14329 L 0.07851 -0.13032 L 0.09153 -0.12384 L 0.09817 -0.12384 L 0.10755 -0.12384 L 0.11562 -0.12917 L 0.23359 -0.27523 L 0.23359 -0.27523 " pathEditMode="relative" ptsTypes="AAAAAAAAAAAAAAAAAAAAA">
                                      <p:cBhvr>
                                        <p:cTn id="55"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7" grpId="0" animBg="1"/>
      <p:bldP spid="38" grpId="0" animBg="1"/>
      <p:bldP spid="39" grpId="0"/>
      <p:bldP spid="40" grpId="0"/>
      <p:bldP spid="41" grpId="0"/>
      <p:bldP spid="42" grpId="0"/>
      <p:bldP spid="43" grpId="0"/>
      <p:bldP spid="45" grpId="0"/>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38450" y="2235310"/>
            <a:ext cx="6515100" cy="3858944"/>
          </a:xfrm>
          <a:prstGeom prst="rect">
            <a:avLst/>
          </a:prstGeom>
        </p:spPr>
      </p:pic>
      <p:grpSp>
        <p:nvGrpSpPr>
          <p:cNvPr id="6" name="组合 5"/>
          <p:cNvGrpSpPr/>
          <p:nvPr/>
        </p:nvGrpSpPr>
        <p:grpSpPr>
          <a:xfrm>
            <a:off x="4047033" y="539811"/>
            <a:ext cx="4097933" cy="770969"/>
            <a:chOff x="4257796" y="584262"/>
            <a:chExt cx="3632495" cy="683403"/>
          </a:xfrm>
        </p:grpSpPr>
        <p:sp>
          <p:nvSpPr>
            <p:cNvPr id="7"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8"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9"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10" name="组合 9"/>
            <p:cNvGrpSpPr/>
            <p:nvPr/>
          </p:nvGrpSpPr>
          <p:grpSpPr>
            <a:xfrm>
              <a:off x="5086298" y="1191992"/>
              <a:ext cx="1975492" cy="49074"/>
              <a:chOff x="5108253" y="1177442"/>
              <a:chExt cx="1975492" cy="49074"/>
            </a:xfrm>
          </p:grpSpPr>
          <p:cxnSp>
            <p:nvCxnSpPr>
              <p:cNvPr id="11" name="直接连接符 10"/>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13" name="文本框 12"/>
          <p:cNvSpPr txBox="1"/>
          <p:nvPr/>
        </p:nvSpPr>
        <p:spPr>
          <a:xfrm>
            <a:off x="4466435" y="667062"/>
            <a:ext cx="3283521" cy="523220"/>
          </a:xfrm>
          <a:prstGeom prst="rect">
            <a:avLst/>
          </a:prstGeom>
          <a:noFill/>
        </p:spPr>
        <p:txBody>
          <a:bodyPr wrap="square" rtlCol="0">
            <a:spAutoFit/>
          </a:bodyPr>
          <a:lstStyle/>
          <a:p>
            <a:pPr algn="ctr"/>
            <a:r>
              <a:rPr lang="en-US" altLang="zh-CN" sz="2800" dirty="0" err="1"/>
              <a:t>Ceph</a:t>
            </a:r>
            <a:r>
              <a:rPr lang="en-US" altLang="zh-CN" sz="2800" dirty="0"/>
              <a:t> building</a:t>
            </a:r>
            <a:endParaRPr lang="zh-CN" altLang="en-US" sz="2800" dirty="0"/>
          </a:p>
        </p:txBody>
      </p:sp>
      <p:grpSp>
        <p:nvGrpSpPr>
          <p:cNvPr id="17" name="组合 16"/>
          <p:cNvGrpSpPr/>
          <p:nvPr/>
        </p:nvGrpSpPr>
        <p:grpSpPr>
          <a:xfrm>
            <a:off x="696016" y="544146"/>
            <a:ext cx="804793" cy="798631"/>
            <a:chOff x="4985288" y="1224585"/>
            <a:chExt cx="2546888" cy="2527388"/>
          </a:xfrm>
          <a:effectLst/>
        </p:grpSpPr>
        <p:sp>
          <p:nvSpPr>
            <p:cNvPr id="18" name="椭圆 17"/>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椭圆 19"/>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1" name="文本框 20"/>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02</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02</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4466435" y="667062"/>
            <a:ext cx="3283521" cy="523220"/>
          </a:xfrm>
          <a:prstGeom prst="rect">
            <a:avLst/>
          </a:prstGeom>
          <a:noFill/>
        </p:spPr>
        <p:txBody>
          <a:bodyPr wrap="square" rtlCol="0">
            <a:spAutoFit/>
          </a:bodyPr>
          <a:lstStyle/>
          <a:p>
            <a:pPr algn="ctr"/>
            <a:r>
              <a:rPr lang="en-US" altLang="zh-CN" sz="2800" dirty="0">
                <a:solidFill>
                  <a:schemeClr val="tx1">
                    <a:lumMod val="75000"/>
                    <a:lumOff val="25000"/>
                  </a:schemeClr>
                </a:solidFill>
                <a:ea typeface="微软雅黑" panose="020B0503020204020204" charset="-122"/>
              </a:rPr>
              <a:t>Environment</a:t>
            </a:r>
            <a:endParaRPr lang="zh-CN" altLang="en-US" sz="2800" dirty="0">
              <a:solidFill>
                <a:schemeClr val="tx1">
                  <a:lumMod val="75000"/>
                  <a:lumOff val="25000"/>
                </a:schemeClr>
              </a:solidFill>
              <a:ea typeface="微软雅黑" panose="020B0503020204020204" charset="-122"/>
            </a:endParaRPr>
          </a:p>
        </p:txBody>
      </p:sp>
      <p:graphicFrame>
        <p:nvGraphicFramePr>
          <p:cNvPr id="5" name="表格 4"/>
          <p:cNvGraphicFramePr>
            <a:graphicFrameLocks noGrp="1"/>
          </p:cNvGraphicFramePr>
          <p:nvPr/>
        </p:nvGraphicFramePr>
        <p:xfrm>
          <a:off x="2718653" y="1744082"/>
          <a:ext cx="6779084" cy="2474368"/>
        </p:xfrm>
        <a:graphic>
          <a:graphicData uri="http://schemas.openxmlformats.org/drawingml/2006/table">
            <a:tbl>
              <a:tblPr firstRow="1" bandRow="1">
                <a:tableStyleId>{F5AB1C69-6EDB-4FF4-983F-18BD219EF322}</a:tableStyleId>
              </a:tblPr>
              <a:tblGrid>
                <a:gridCol w="3389542"/>
                <a:gridCol w="3389542"/>
              </a:tblGrid>
              <a:tr h="309296">
                <a:tc>
                  <a:txBody>
                    <a:bodyPr/>
                    <a:lstStyle/>
                    <a:p>
                      <a:r>
                        <a:rPr lang="zh-CN" altLang="en-US" sz="1500" dirty="0"/>
                        <a:t>公网</a:t>
                      </a:r>
                      <a:r>
                        <a:rPr lang="en-US" altLang="zh-CN" sz="1500" dirty="0"/>
                        <a:t>IP</a:t>
                      </a:r>
                      <a:r>
                        <a:rPr lang="zh-CN" altLang="en-US" sz="1500" dirty="0"/>
                        <a:t>：</a:t>
                      </a:r>
                      <a:endParaRPr lang="zh-CN" altLang="en-US" sz="1500" dirty="0"/>
                    </a:p>
                  </a:txBody>
                  <a:tcPr marL="76265" marR="76265" marT="38132" marB="38132"/>
                </a:tc>
                <a:tc>
                  <a:txBody>
                    <a:bodyPr/>
                    <a:lstStyle/>
                    <a:p>
                      <a:r>
                        <a:rPr lang="en-US" altLang="zh-CN" sz="1500" dirty="0"/>
                        <a:t>210.45.114.30</a:t>
                      </a:r>
                      <a:endParaRPr lang="zh-CN" altLang="en-US" sz="1500" dirty="0"/>
                    </a:p>
                  </a:txBody>
                  <a:tcPr marL="76265" marR="76265" marT="38132" marB="38132"/>
                </a:tc>
              </a:tr>
              <a:tr h="309296">
                <a:tc>
                  <a:txBody>
                    <a:bodyPr/>
                    <a:lstStyle/>
                    <a:p>
                      <a:r>
                        <a:rPr lang="zh-CN" altLang="en-US" sz="1500" dirty="0"/>
                        <a:t>端口：</a:t>
                      </a:r>
                      <a:endParaRPr lang="zh-CN" altLang="en-US" sz="1500" dirty="0"/>
                    </a:p>
                  </a:txBody>
                  <a:tcPr marL="76265" marR="76265" marT="38132" marB="38132"/>
                </a:tc>
                <a:tc>
                  <a:txBody>
                    <a:bodyPr/>
                    <a:lstStyle/>
                    <a:p>
                      <a:r>
                        <a:rPr lang="en-US" altLang="zh-CN" sz="1500" dirty="0"/>
                        <a:t>40366</a:t>
                      </a:r>
                      <a:endParaRPr lang="zh-CN" altLang="en-US" sz="1500" dirty="0"/>
                    </a:p>
                  </a:txBody>
                  <a:tcPr marL="76265" marR="76265" marT="38132" marB="38132"/>
                </a:tc>
              </a:tr>
              <a:tr h="309296">
                <a:tc>
                  <a:txBody>
                    <a:bodyPr/>
                    <a:lstStyle/>
                    <a:p>
                      <a:endParaRPr lang="zh-CN" altLang="en-US" sz="1500" dirty="0"/>
                    </a:p>
                  </a:txBody>
                  <a:tcPr marL="76265" marR="76265" marT="38132" marB="38132"/>
                </a:tc>
                <a:tc>
                  <a:txBody>
                    <a:bodyPr/>
                    <a:lstStyle/>
                    <a:p>
                      <a:endParaRPr lang="zh-CN" altLang="en-US" sz="1500"/>
                    </a:p>
                  </a:txBody>
                  <a:tcPr marL="76265" marR="76265" marT="38132" marB="38132"/>
                </a:tc>
              </a:tr>
              <a:tr h="309296">
                <a:tc>
                  <a:txBody>
                    <a:bodyPr/>
                    <a:lstStyle/>
                    <a:p>
                      <a:r>
                        <a:rPr lang="zh-CN" altLang="en-US" sz="1500" dirty="0"/>
                        <a:t>主机名</a:t>
                      </a:r>
                      <a:endParaRPr lang="zh-CN" altLang="en-US" sz="1500" dirty="0"/>
                    </a:p>
                  </a:txBody>
                  <a:tcPr marL="76265" marR="76265" marT="38132" marB="38132"/>
                </a:tc>
                <a:tc>
                  <a:txBody>
                    <a:bodyPr/>
                    <a:lstStyle/>
                    <a:p>
                      <a:r>
                        <a:rPr lang="en-US" altLang="zh-CN" sz="1500" dirty="0"/>
                        <a:t>IP</a:t>
                      </a:r>
                      <a:endParaRPr lang="zh-CN" altLang="en-US" sz="1500" dirty="0"/>
                    </a:p>
                  </a:txBody>
                  <a:tcPr marL="76265" marR="76265" marT="38132" marB="38132"/>
                </a:tc>
              </a:tr>
              <a:tr h="309296">
                <a:tc>
                  <a:txBody>
                    <a:bodyPr/>
                    <a:lstStyle/>
                    <a:p>
                      <a:r>
                        <a:rPr lang="en-US" altLang="zh-CN" sz="1500" dirty="0"/>
                        <a:t>node00</a:t>
                      </a:r>
                      <a:endParaRPr lang="zh-CN" altLang="en-US" sz="1500" dirty="0"/>
                    </a:p>
                  </a:txBody>
                  <a:tcPr marL="76265" marR="76265" marT="38132" marB="38132"/>
                </a:tc>
                <a:tc>
                  <a:txBody>
                    <a:bodyPr/>
                    <a:lstStyle/>
                    <a:p>
                      <a:r>
                        <a:rPr lang="en-US" altLang="zh-CN" sz="1500" dirty="0"/>
                        <a:t>192.168.1.200</a:t>
                      </a:r>
                      <a:endParaRPr lang="zh-CN" altLang="en-US" sz="1500" dirty="0"/>
                    </a:p>
                  </a:txBody>
                  <a:tcPr marL="76265" marR="76265" marT="38132" marB="38132"/>
                </a:tc>
              </a:tr>
              <a:tr h="309296">
                <a:tc>
                  <a:txBody>
                    <a:bodyPr/>
                    <a:lstStyle/>
                    <a:p>
                      <a:r>
                        <a:rPr lang="en-US" altLang="zh-CN" sz="1500" dirty="0"/>
                        <a:t>node01</a:t>
                      </a:r>
                      <a:endParaRPr lang="zh-CN" altLang="en-US" sz="1500" dirty="0"/>
                    </a:p>
                  </a:txBody>
                  <a:tcPr marL="76265" marR="76265" marT="38132" marB="38132"/>
                </a:tc>
                <a:tc>
                  <a:txBody>
                    <a:bodyPr/>
                    <a:lstStyle/>
                    <a:p>
                      <a:r>
                        <a:rPr lang="en-US" altLang="zh-CN" sz="1500" dirty="0"/>
                        <a:t>192.168.1.201</a:t>
                      </a:r>
                      <a:endParaRPr lang="zh-CN" altLang="en-US" sz="1500" dirty="0"/>
                    </a:p>
                  </a:txBody>
                  <a:tcPr marL="76265" marR="76265" marT="38132" marB="38132"/>
                </a:tc>
              </a:tr>
              <a:tr h="309296">
                <a:tc>
                  <a:txBody>
                    <a:bodyPr/>
                    <a:lstStyle/>
                    <a:p>
                      <a:r>
                        <a:rPr lang="en-US" altLang="zh-CN" sz="1500" dirty="0"/>
                        <a:t>node02</a:t>
                      </a:r>
                      <a:endParaRPr lang="zh-CN" altLang="en-US" sz="1500" dirty="0"/>
                    </a:p>
                  </a:txBody>
                  <a:tcPr marL="76265" marR="76265" marT="38132" marB="38132"/>
                </a:tc>
                <a:tc>
                  <a:txBody>
                    <a:bodyPr/>
                    <a:lstStyle/>
                    <a:p>
                      <a:r>
                        <a:rPr lang="en-US" altLang="zh-CN" sz="1500" dirty="0"/>
                        <a:t>192.168.1.202</a:t>
                      </a:r>
                      <a:endParaRPr lang="zh-CN" altLang="en-US" sz="1500" dirty="0"/>
                    </a:p>
                  </a:txBody>
                  <a:tcPr marL="76265" marR="76265" marT="38132" marB="38132"/>
                </a:tc>
              </a:tr>
              <a:tr h="309296">
                <a:tc>
                  <a:txBody>
                    <a:bodyPr/>
                    <a:lstStyle/>
                    <a:p>
                      <a:r>
                        <a:rPr lang="en-US" altLang="zh-CN" sz="1500" dirty="0"/>
                        <a:t>node03</a:t>
                      </a:r>
                      <a:endParaRPr lang="zh-CN" altLang="en-US" sz="1500" dirty="0"/>
                    </a:p>
                  </a:txBody>
                  <a:tcPr marL="76265" marR="76265" marT="38132" marB="38132"/>
                </a:tc>
                <a:tc>
                  <a:txBody>
                    <a:bodyPr/>
                    <a:lstStyle/>
                    <a:p>
                      <a:r>
                        <a:rPr lang="en-US" altLang="zh-CN" sz="1500" dirty="0"/>
                        <a:t>192.168.1.203</a:t>
                      </a:r>
                      <a:endParaRPr lang="zh-CN" altLang="en-US" sz="1500" dirty="0"/>
                    </a:p>
                  </a:txBody>
                  <a:tcPr marL="76265" marR="76265" marT="38132" marB="38132"/>
                </a:tc>
              </a:tr>
            </a:tbl>
          </a:graphicData>
        </a:graphic>
      </p:graphicFrame>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53025" y="4659750"/>
            <a:ext cx="7085949" cy="972839"/>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34299" y="607327"/>
            <a:ext cx="2081536" cy="611693"/>
          </a:xfrm>
          <a:prstGeom prst="rect">
            <a:avLst/>
          </a:prstGeom>
          <a:ln>
            <a:noFill/>
          </a:ln>
          <a:effectLst>
            <a:softEdge rad="112500"/>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02</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4466435" y="667062"/>
            <a:ext cx="3283521" cy="523220"/>
          </a:xfrm>
          <a:prstGeom prst="rect">
            <a:avLst/>
          </a:prstGeom>
          <a:noFill/>
        </p:spPr>
        <p:txBody>
          <a:bodyPr wrap="square" rtlCol="0">
            <a:spAutoFit/>
          </a:bodyPr>
          <a:lstStyle/>
          <a:p>
            <a:pPr algn="ctr"/>
            <a:r>
              <a:rPr lang="en-US" altLang="zh-CN" sz="2800" dirty="0">
                <a:solidFill>
                  <a:schemeClr val="tx1">
                    <a:lumMod val="75000"/>
                    <a:lumOff val="25000"/>
                  </a:schemeClr>
                </a:solidFill>
                <a:ea typeface="微软雅黑" panose="020B0503020204020204" charset="-122"/>
              </a:rPr>
              <a:t>Storage Cluster</a:t>
            </a:r>
            <a:endParaRPr lang="zh-CN" altLang="en-US" sz="2800" dirty="0">
              <a:solidFill>
                <a:schemeClr val="tx1">
                  <a:lumMod val="75000"/>
                  <a:lumOff val="25000"/>
                </a:schemeClr>
              </a:solidFill>
              <a:ea typeface="微软雅黑" panose="020B0503020204020204" charset="-122"/>
            </a:endParaRPr>
          </a:p>
        </p:txBody>
      </p:sp>
      <p:grpSp>
        <p:nvGrpSpPr>
          <p:cNvPr id="21" name="组合 20"/>
          <p:cNvGrpSpPr/>
          <p:nvPr/>
        </p:nvGrpSpPr>
        <p:grpSpPr>
          <a:xfrm>
            <a:off x="851801" y="5499679"/>
            <a:ext cx="1975492" cy="49074"/>
            <a:chOff x="5108253" y="1177442"/>
            <a:chExt cx="1975492" cy="49074"/>
          </a:xfrm>
        </p:grpSpPr>
        <p:cxnSp>
          <p:nvCxnSpPr>
            <p:cNvPr id="22" name="直接连接符 21"/>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810666" y="2191712"/>
            <a:ext cx="2016626" cy="278698"/>
            <a:chOff x="7150100" y="4803775"/>
            <a:chExt cx="2317750" cy="668338"/>
          </a:xfrm>
        </p:grpSpPr>
        <p:sp>
          <p:nvSpPr>
            <p:cNvPr id="25" name="Freeform 31"/>
            <p:cNvSpPr/>
            <p:nvPr/>
          </p:nvSpPr>
          <p:spPr bwMode="auto">
            <a:xfrm>
              <a:off x="8074025" y="4803775"/>
              <a:ext cx="466725" cy="533400"/>
            </a:xfrm>
            <a:custGeom>
              <a:avLst/>
              <a:gdLst>
                <a:gd name="T0" fmla="*/ 60 w 124"/>
                <a:gd name="T1" fmla="*/ 95 h 140"/>
                <a:gd name="T2" fmla="*/ 41 w 124"/>
                <a:gd name="T3" fmla="*/ 42 h 140"/>
                <a:gd name="T4" fmla="*/ 84 w 124"/>
                <a:gd name="T5" fmla="*/ 42 h 140"/>
                <a:gd name="T6" fmla="*/ 65 w 124"/>
                <a:gd name="T7" fmla="*/ 95 h 140"/>
                <a:gd name="T8" fmla="*/ 124 w 124"/>
                <a:gd name="T9" fmla="*/ 140 h 140"/>
                <a:gd name="T10" fmla="*/ 62 w 124"/>
                <a:gd name="T11" fmla="*/ 98 h 140"/>
                <a:gd name="T12" fmla="*/ 0 w 124"/>
                <a:gd name="T13" fmla="*/ 140 h 140"/>
                <a:gd name="T14" fmla="*/ 60 w 124"/>
                <a:gd name="T15" fmla="*/ 95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0">
                  <a:moveTo>
                    <a:pt x="60" y="95"/>
                  </a:moveTo>
                  <a:cubicBezTo>
                    <a:pt x="49" y="80"/>
                    <a:pt x="40" y="61"/>
                    <a:pt x="41" y="42"/>
                  </a:cubicBezTo>
                  <a:cubicBezTo>
                    <a:pt x="44" y="0"/>
                    <a:pt x="81" y="0"/>
                    <a:pt x="84" y="42"/>
                  </a:cubicBezTo>
                  <a:cubicBezTo>
                    <a:pt x="85" y="61"/>
                    <a:pt x="76" y="80"/>
                    <a:pt x="65" y="95"/>
                  </a:cubicBezTo>
                  <a:cubicBezTo>
                    <a:pt x="80" y="114"/>
                    <a:pt x="100" y="135"/>
                    <a:pt x="124" y="140"/>
                  </a:cubicBezTo>
                  <a:cubicBezTo>
                    <a:pt x="102" y="139"/>
                    <a:pt x="77" y="117"/>
                    <a:pt x="62" y="98"/>
                  </a:cubicBezTo>
                  <a:cubicBezTo>
                    <a:pt x="48" y="117"/>
                    <a:pt x="23" y="139"/>
                    <a:pt x="0" y="140"/>
                  </a:cubicBezTo>
                  <a:cubicBezTo>
                    <a:pt x="24" y="135"/>
                    <a:pt x="45" y="114"/>
                    <a:pt x="60" y="95"/>
                  </a:cubicBezTo>
                  <a:close/>
                </a:path>
              </a:pathLst>
            </a:custGeom>
            <a:solidFill>
              <a:schemeClr val="tx1">
                <a:alpha val="84000"/>
              </a:scheme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Freeform 32"/>
            <p:cNvSpPr/>
            <p:nvPr/>
          </p:nvSpPr>
          <p:spPr bwMode="auto">
            <a:xfrm>
              <a:off x="8702675" y="5368925"/>
              <a:ext cx="765175" cy="22225"/>
            </a:xfrm>
            <a:custGeom>
              <a:avLst/>
              <a:gdLst>
                <a:gd name="T0" fmla="*/ 101 w 203"/>
                <a:gd name="T1" fmla="*/ 6 h 6"/>
                <a:gd name="T2" fmla="*/ 0 w 203"/>
                <a:gd name="T3" fmla="*/ 3 h 6"/>
                <a:gd name="T4" fmla="*/ 101 w 203"/>
                <a:gd name="T5" fmla="*/ 0 h 6"/>
                <a:gd name="T6" fmla="*/ 203 w 203"/>
                <a:gd name="T7" fmla="*/ 4 h 6"/>
                <a:gd name="T8" fmla="*/ 101 w 203"/>
                <a:gd name="T9" fmla="*/ 6 h 6"/>
              </a:gdLst>
              <a:ahLst/>
              <a:cxnLst>
                <a:cxn ang="0">
                  <a:pos x="T0" y="T1"/>
                </a:cxn>
                <a:cxn ang="0">
                  <a:pos x="T2" y="T3"/>
                </a:cxn>
                <a:cxn ang="0">
                  <a:pos x="T4" y="T5"/>
                </a:cxn>
                <a:cxn ang="0">
                  <a:pos x="T6" y="T7"/>
                </a:cxn>
                <a:cxn ang="0">
                  <a:pos x="T8" y="T9"/>
                </a:cxn>
              </a:cxnLst>
              <a:rect l="0" t="0" r="r" b="b"/>
              <a:pathLst>
                <a:path w="203" h="6">
                  <a:moveTo>
                    <a:pt x="101" y="6"/>
                  </a:moveTo>
                  <a:cubicBezTo>
                    <a:pt x="68" y="6"/>
                    <a:pt x="34" y="6"/>
                    <a:pt x="0" y="3"/>
                  </a:cubicBezTo>
                  <a:cubicBezTo>
                    <a:pt x="35" y="0"/>
                    <a:pt x="68" y="0"/>
                    <a:pt x="101" y="0"/>
                  </a:cubicBezTo>
                  <a:cubicBezTo>
                    <a:pt x="134" y="0"/>
                    <a:pt x="168" y="1"/>
                    <a:pt x="203" y="4"/>
                  </a:cubicBezTo>
                  <a:cubicBezTo>
                    <a:pt x="166" y="6"/>
                    <a:pt x="101" y="6"/>
                    <a:pt x="101" y="6"/>
                  </a:cubicBezTo>
                  <a:close/>
                </a:path>
              </a:pathLst>
            </a:custGeom>
            <a:solidFill>
              <a:schemeClr val="tx1">
                <a:alpha val="84000"/>
              </a:scheme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7" name="Freeform 33"/>
            <p:cNvSpPr/>
            <p:nvPr/>
          </p:nvSpPr>
          <p:spPr bwMode="auto">
            <a:xfrm>
              <a:off x="7150100" y="5368925"/>
              <a:ext cx="765175" cy="22225"/>
            </a:xfrm>
            <a:custGeom>
              <a:avLst/>
              <a:gdLst>
                <a:gd name="T0" fmla="*/ 102 w 203"/>
                <a:gd name="T1" fmla="*/ 6 h 6"/>
                <a:gd name="T2" fmla="*/ 203 w 203"/>
                <a:gd name="T3" fmla="*/ 3 h 6"/>
                <a:gd name="T4" fmla="*/ 102 w 203"/>
                <a:gd name="T5" fmla="*/ 0 h 6"/>
                <a:gd name="T6" fmla="*/ 0 w 203"/>
                <a:gd name="T7" fmla="*/ 4 h 6"/>
                <a:gd name="T8" fmla="*/ 102 w 203"/>
                <a:gd name="T9" fmla="*/ 6 h 6"/>
              </a:gdLst>
              <a:ahLst/>
              <a:cxnLst>
                <a:cxn ang="0">
                  <a:pos x="T0" y="T1"/>
                </a:cxn>
                <a:cxn ang="0">
                  <a:pos x="T2" y="T3"/>
                </a:cxn>
                <a:cxn ang="0">
                  <a:pos x="T4" y="T5"/>
                </a:cxn>
                <a:cxn ang="0">
                  <a:pos x="T6" y="T7"/>
                </a:cxn>
                <a:cxn ang="0">
                  <a:pos x="T8" y="T9"/>
                </a:cxn>
              </a:cxnLst>
              <a:rect l="0" t="0" r="r" b="b"/>
              <a:pathLst>
                <a:path w="203" h="6">
                  <a:moveTo>
                    <a:pt x="102" y="6"/>
                  </a:moveTo>
                  <a:cubicBezTo>
                    <a:pt x="135" y="6"/>
                    <a:pt x="169" y="6"/>
                    <a:pt x="203" y="3"/>
                  </a:cubicBezTo>
                  <a:cubicBezTo>
                    <a:pt x="168" y="0"/>
                    <a:pt x="135" y="0"/>
                    <a:pt x="102" y="0"/>
                  </a:cubicBezTo>
                  <a:cubicBezTo>
                    <a:pt x="68" y="0"/>
                    <a:pt x="35" y="1"/>
                    <a:pt x="0" y="4"/>
                  </a:cubicBezTo>
                  <a:cubicBezTo>
                    <a:pt x="36" y="6"/>
                    <a:pt x="102" y="6"/>
                    <a:pt x="102" y="6"/>
                  </a:cubicBezTo>
                  <a:close/>
                </a:path>
              </a:pathLst>
            </a:custGeom>
            <a:solidFill>
              <a:schemeClr val="tx1">
                <a:alpha val="84000"/>
              </a:scheme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34"/>
            <p:cNvSpPr/>
            <p:nvPr/>
          </p:nvSpPr>
          <p:spPr bwMode="auto">
            <a:xfrm>
              <a:off x="7862888" y="5092700"/>
              <a:ext cx="893763" cy="379413"/>
            </a:xfrm>
            <a:custGeom>
              <a:avLst/>
              <a:gdLst>
                <a:gd name="T0" fmla="*/ 118 w 237"/>
                <a:gd name="T1" fmla="*/ 61 h 99"/>
                <a:gd name="T2" fmla="*/ 160 w 237"/>
                <a:gd name="T3" fmla="*/ 86 h 99"/>
                <a:gd name="T4" fmla="*/ 226 w 237"/>
                <a:gd name="T5" fmla="*/ 28 h 99"/>
                <a:gd name="T6" fmla="*/ 178 w 237"/>
                <a:gd name="T7" fmla="*/ 10 h 99"/>
                <a:gd name="T8" fmla="*/ 184 w 237"/>
                <a:gd name="T9" fmla="*/ 64 h 99"/>
                <a:gd name="T10" fmla="*/ 213 w 237"/>
                <a:gd name="T11" fmla="*/ 52 h 99"/>
                <a:gd name="T12" fmla="*/ 199 w 237"/>
                <a:gd name="T13" fmla="*/ 29 h 99"/>
                <a:gd name="T14" fmla="*/ 183 w 237"/>
                <a:gd name="T15" fmla="*/ 44 h 99"/>
                <a:gd name="T16" fmla="*/ 193 w 237"/>
                <a:gd name="T17" fmla="*/ 32 h 99"/>
                <a:gd name="T18" fmla="*/ 210 w 237"/>
                <a:gd name="T19" fmla="*/ 51 h 99"/>
                <a:gd name="T20" fmla="*/ 185 w 237"/>
                <a:gd name="T21" fmla="*/ 61 h 99"/>
                <a:gd name="T22" fmla="*/ 180 w 237"/>
                <a:gd name="T23" fmla="*/ 13 h 99"/>
                <a:gd name="T24" fmla="*/ 224 w 237"/>
                <a:gd name="T25" fmla="*/ 33 h 99"/>
                <a:gd name="T26" fmla="*/ 162 w 237"/>
                <a:gd name="T27" fmla="*/ 84 h 99"/>
                <a:gd name="T28" fmla="*/ 119 w 237"/>
                <a:gd name="T29" fmla="*/ 54 h 99"/>
                <a:gd name="T30" fmla="*/ 74 w 237"/>
                <a:gd name="T31" fmla="*/ 84 h 99"/>
                <a:gd name="T32" fmla="*/ 13 w 237"/>
                <a:gd name="T33" fmla="*/ 33 h 99"/>
                <a:gd name="T34" fmla="*/ 57 w 237"/>
                <a:gd name="T35" fmla="*/ 13 h 99"/>
                <a:gd name="T36" fmla="*/ 52 w 237"/>
                <a:gd name="T37" fmla="*/ 61 h 99"/>
                <a:gd name="T38" fmla="*/ 27 w 237"/>
                <a:gd name="T39" fmla="*/ 51 h 99"/>
                <a:gd name="T40" fmla="*/ 44 w 237"/>
                <a:gd name="T41" fmla="*/ 32 h 99"/>
                <a:gd name="T42" fmla="*/ 54 w 237"/>
                <a:gd name="T43" fmla="*/ 44 h 99"/>
                <a:gd name="T44" fmla="*/ 37 w 237"/>
                <a:gd name="T45" fmla="*/ 29 h 99"/>
                <a:gd name="T46" fmla="*/ 24 w 237"/>
                <a:gd name="T47" fmla="*/ 52 h 99"/>
                <a:gd name="T48" fmla="*/ 53 w 237"/>
                <a:gd name="T49" fmla="*/ 64 h 99"/>
                <a:gd name="T50" fmla="*/ 59 w 237"/>
                <a:gd name="T51" fmla="*/ 10 h 99"/>
                <a:gd name="T52" fmla="*/ 11 w 237"/>
                <a:gd name="T53" fmla="*/ 28 h 99"/>
                <a:gd name="T54" fmla="*/ 76 w 237"/>
                <a:gd name="T55" fmla="*/ 86 h 99"/>
                <a:gd name="T56" fmla="*/ 118 w 237"/>
                <a:gd name="T57" fmla="*/ 6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7" h="99">
                  <a:moveTo>
                    <a:pt x="118" y="61"/>
                  </a:moveTo>
                  <a:cubicBezTo>
                    <a:pt x="129" y="73"/>
                    <a:pt x="144" y="82"/>
                    <a:pt x="160" y="86"/>
                  </a:cubicBezTo>
                  <a:cubicBezTo>
                    <a:pt x="216" y="99"/>
                    <a:pt x="237" y="56"/>
                    <a:pt x="226" y="28"/>
                  </a:cubicBezTo>
                  <a:cubicBezTo>
                    <a:pt x="219" y="8"/>
                    <a:pt x="196" y="0"/>
                    <a:pt x="178" y="10"/>
                  </a:cubicBezTo>
                  <a:cubicBezTo>
                    <a:pt x="157" y="22"/>
                    <a:pt x="160" y="56"/>
                    <a:pt x="184" y="64"/>
                  </a:cubicBezTo>
                  <a:cubicBezTo>
                    <a:pt x="194" y="68"/>
                    <a:pt x="208" y="65"/>
                    <a:pt x="213" y="52"/>
                  </a:cubicBezTo>
                  <a:cubicBezTo>
                    <a:pt x="216" y="42"/>
                    <a:pt x="209" y="31"/>
                    <a:pt x="199" y="29"/>
                  </a:cubicBezTo>
                  <a:cubicBezTo>
                    <a:pt x="190" y="27"/>
                    <a:pt x="181" y="34"/>
                    <a:pt x="183" y="44"/>
                  </a:cubicBezTo>
                  <a:cubicBezTo>
                    <a:pt x="183" y="41"/>
                    <a:pt x="185" y="33"/>
                    <a:pt x="193" y="32"/>
                  </a:cubicBezTo>
                  <a:cubicBezTo>
                    <a:pt x="204" y="30"/>
                    <a:pt x="213" y="42"/>
                    <a:pt x="210" y="51"/>
                  </a:cubicBezTo>
                  <a:cubicBezTo>
                    <a:pt x="207" y="63"/>
                    <a:pt x="194" y="64"/>
                    <a:pt x="185" y="61"/>
                  </a:cubicBezTo>
                  <a:cubicBezTo>
                    <a:pt x="164" y="53"/>
                    <a:pt x="161" y="24"/>
                    <a:pt x="180" y="13"/>
                  </a:cubicBezTo>
                  <a:cubicBezTo>
                    <a:pt x="197" y="3"/>
                    <a:pt x="219" y="13"/>
                    <a:pt x="224" y="33"/>
                  </a:cubicBezTo>
                  <a:cubicBezTo>
                    <a:pt x="231" y="59"/>
                    <a:pt x="212" y="96"/>
                    <a:pt x="162" y="84"/>
                  </a:cubicBezTo>
                  <a:cubicBezTo>
                    <a:pt x="146" y="80"/>
                    <a:pt x="127" y="69"/>
                    <a:pt x="119" y="54"/>
                  </a:cubicBezTo>
                  <a:cubicBezTo>
                    <a:pt x="109" y="69"/>
                    <a:pt x="92" y="80"/>
                    <a:pt x="74" y="84"/>
                  </a:cubicBezTo>
                  <a:cubicBezTo>
                    <a:pt x="25" y="96"/>
                    <a:pt x="6" y="59"/>
                    <a:pt x="13" y="33"/>
                  </a:cubicBezTo>
                  <a:cubicBezTo>
                    <a:pt x="18" y="13"/>
                    <a:pt x="40" y="3"/>
                    <a:pt x="57" y="13"/>
                  </a:cubicBezTo>
                  <a:cubicBezTo>
                    <a:pt x="75" y="24"/>
                    <a:pt x="73" y="53"/>
                    <a:pt x="52" y="61"/>
                  </a:cubicBezTo>
                  <a:cubicBezTo>
                    <a:pt x="43" y="64"/>
                    <a:pt x="30" y="63"/>
                    <a:pt x="27" y="51"/>
                  </a:cubicBezTo>
                  <a:cubicBezTo>
                    <a:pt x="24" y="42"/>
                    <a:pt x="33" y="30"/>
                    <a:pt x="44" y="32"/>
                  </a:cubicBezTo>
                  <a:cubicBezTo>
                    <a:pt x="52" y="33"/>
                    <a:pt x="54" y="41"/>
                    <a:pt x="54" y="44"/>
                  </a:cubicBezTo>
                  <a:cubicBezTo>
                    <a:pt x="56" y="34"/>
                    <a:pt x="47" y="27"/>
                    <a:pt x="37" y="29"/>
                  </a:cubicBezTo>
                  <a:cubicBezTo>
                    <a:pt x="28" y="31"/>
                    <a:pt x="21" y="42"/>
                    <a:pt x="24" y="52"/>
                  </a:cubicBezTo>
                  <a:cubicBezTo>
                    <a:pt x="29" y="65"/>
                    <a:pt x="43" y="68"/>
                    <a:pt x="53" y="64"/>
                  </a:cubicBezTo>
                  <a:cubicBezTo>
                    <a:pt x="77" y="56"/>
                    <a:pt x="80" y="22"/>
                    <a:pt x="59" y="10"/>
                  </a:cubicBezTo>
                  <a:cubicBezTo>
                    <a:pt x="41" y="0"/>
                    <a:pt x="18" y="8"/>
                    <a:pt x="11" y="28"/>
                  </a:cubicBezTo>
                  <a:cubicBezTo>
                    <a:pt x="0" y="56"/>
                    <a:pt x="21" y="99"/>
                    <a:pt x="76" y="86"/>
                  </a:cubicBezTo>
                  <a:cubicBezTo>
                    <a:pt x="92" y="82"/>
                    <a:pt x="108" y="73"/>
                    <a:pt x="118" y="61"/>
                  </a:cubicBezTo>
                  <a:close/>
                </a:path>
              </a:pathLst>
            </a:custGeom>
            <a:solidFill>
              <a:schemeClr val="tx1">
                <a:alpha val="84000"/>
              </a:schemeClr>
            </a:solidFill>
            <a:ln>
              <a:noFill/>
            </a:ln>
          </p:spPr>
          <p:txBody>
            <a:bodyPr vert="horz" wrap="square" lIns="91440" tIns="45720" rIns="91440" bIns="45720" numCol="1" anchor="t" anchorCtr="0" compatLnSpc="1"/>
            <a:lstStyle/>
            <a:p>
              <a:endParaRPr lang="zh-CN" altLang="en-US">
                <a:solidFill>
                  <a:prstClr val="black"/>
                </a:solidFill>
              </a:endParaRPr>
            </a:p>
          </p:txBody>
        </p:sp>
      </p:grpSp>
      <p:sp>
        <p:nvSpPr>
          <p:cNvPr id="29" name="文本框 28"/>
          <p:cNvSpPr txBox="1"/>
          <p:nvPr/>
        </p:nvSpPr>
        <p:spPr>
          <a:xfrm>
            <a:off x="747673" y="2941549"/>
            <a:ext cx="2139849" cy="1938992"/>
          </a:xfrm>
          <a:prstGeom prst="rect">
            <a:avLst/>
          </a:prstGeom>
          <a:noFill/>
        </p:spPr>
        <p:txBody>
          <a:bodyPr wrap="square" rtlCol="0">
            <a:spAutoFit/>
          </a:bodyPr>
          <a:lstStyle/>
          <a:p>
            <a:r>
              <a:rPr lang="zh-CN" altLang="en-US" sz="2400" dirty="0">
                <a:solidFill>
                  <a:prstClr val="black"/>
                </a:solidFill>
                <a:latin typeface="等线" panose="02010600030101010101" pitchFamily="2" charset="-122"/>
                <a:ea typeface="等线" panose="02010600030101010101" pitchFamily="2" charset="-122"/>
              </a:rPr>
              <a:t>完成预检清单后，能够开始部署</a:t>
            </a:r>
            <a:r>
              <a:rPr lang="en-US" altLang="zh-CN" sz="2400" dirty="0" err="1">
                <a:solidFill>
                  <a:prstClr val="black"/>
                </a:solidFill>
                <a:latin typeface="等线" panose="02010600030101010101" pitchFamily="2" charset="-122"/>
                <a:ea typeface="等线" panose="02010600030101010101" pitchFamily="2" charset="-122"/>
              </a:rPr>
              <a:t>Ceph</a:t>
            </a:r>
            <a:r>
              <a:rPr lang="zh-CN" altLang="en-US" sz="2400" dirty="0">
                <a:solidFill>
                  <a:prstClr val="black"/>
                </a:solidFill>
                <a:latin typeface="等线" panose="02010600030101010101" pitchFamily="2" charset="-122"/>
                <a:ea typeface="等线" panose="02010600030101010101" pitchFamily="2" charset="-122"/>
              </a:rPr>
              <a:t>存储集群。</a:t>
            </a:r>
            <a:endParaRPr lang="zh-CN" altLang="en-US" sz="2400" dirty="0"/>
          </a:p>
          <a:p>
            <a:endParaRPr lang="en-US" altLang="zh-CN" sz="2400" dirty="0">
              <a:solidFill>
                <a:prstClr val="black"/>
              </a:solidFill>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24891" y="2302926"/>
            <a:ext cx="7814331" cy="330389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02</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4466435" y="667062"/>
            <a:ext cx="3283521" cy="523220"/>
          </a:xfrm>
          <a:prstGeom prst="rect">
            <a:avLst/>
          </a:prstGeom>
          <a:noFill/>
        </p:spPr>
        <p:txBody>
          <a:bodyPr wrap="square" rtlCol="0">
            <a:spAutoFit/>
          </a:bodyPr>
          <a:lstStyle/>
          <a:p>
            <a:pPr algn="ctr"/>
            <a:r>
              <a:rPr lang="en-US" altLang="zh-CN" sz="2800" dirty="0" err="1">
                <a:solidFill>
                  <a:schemeClr val="tx1">
                    <a:lumMod val="75000"/>
                    <a:lumOff val="25000"/>
                  </a:schemeClr>
                </a:solidFill>
                <a:ea typeface="微软雅黑" panose="020B0503020204020204" charset="-122"/>
              </a:rPr>
              <a:t>Ceph</a:t>
            </a:r>
            <a:r>
              <a:rPr lang="en-US" altLang="zh-CN" sz="2800" dirty="0">
                <a:solidFill>
                  <a:schemeClr val="tx1">
                    <a:lumMod val="75000"/>
                    <a:lumOff val="25000"/>
                  </a:schemeClr>
                </a:solidFill>
                <a:ea typeface="微软雅黑" panose="020B0503020204020204" charset="-122"/>
              </a:rPr>
              <a:t> Client(s)</a:t>
            </a:r>
            <a:endParaRPr lang="zh-CN" altLang="en-US" sz="2800" dirty="0">
              <a:solidFill>
                <a:schemeClr val="tx1">
                  <a:lumMod val="75000"/>
                  <a:lumOff val="25000"/>
                </a:schemeClr>
              </a:solidFill>
              <a:ea typeface="微软雅黑" panose="020B0503020204020204" charset="-122"/>
            </a:endParaRPr>
          </a:p>
        </p:txBody>
      </p:sp>
      <p:grpSp>
        <p:nvGrpSpPr>
          <p:cNvPr id="21" name="组合 20"/>
          <p:cNvGrpSpPr/>
          <p:nvPr/>
        </p:nvGrpSpPr>
        <p:grpSpPr>
          <a:xfrm>
            <a:off x="851801" y="5499679"/>
            <a:ext cx="1975492" cy="49074"/>
            <a:chOff x="5108253" y="1177442"/>
            <a:chExt cx="1975492" cy="49074"/>
          </a:xfrm>
        </p:grpSpPr>
        <p:cxnSp>
          <p:nvCxnSpPr>
            <p:cNvPr id="22" name="直接连接符 21"/>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810666" y="2191712"/>
            <a:ext cx="2016626" cy="278698"/>
            <a:chOff x="7150100" y="4803775"/>
            <a:chExt cx="2317750" cy="668338"/>
          </a:xfrm>
        </p:grpSpPr>
        <p:sp>
          <p:nvSpPr>
            <p:cNvPr id="25" name="Freeform 31"/>
            <p:cNvSpPr/>
            <p:nvPr/>
          </p:nvSpPr>
          <p:spPr bwMode="auto">
            <a:xfrm>
              <a:off x="8074025" y="4803775"/>
              <a:ext cx="466725" cy="533400"/>
            </a:xfrm>
            <a:custGeom>
              <a:avLst/>
              <a:gdLst>
                <a:gd name="T0" fmla="*/ 60 w 124"/>
                <a:gd name="T1" fmla="*/ 95 h 140"/>
                <a:gd name="T2" fmla="*/ 41 w 124"/>
                <a:gd name="T3" fmla="*/ 42 h 140"/>
                <a:gd name="T4" fmla="*/ 84 w 124"/>
                <a:gd name="T5" fmla="*/ 42 h 140"/>
                <a:gd name="T6" fmla="*/ 65 w 124"/>
                <a:gd name="T7" fmla="*/ 95 h 140"/>
                <a:gd name="T8" fmla="*/ 124 w 124"/>
                <a:gd name="T9" fmla="*/ 140 h 140"/>
                <a:gd name="T10" fmla="*/ 62 w 124"/>
                <a:gd name="T11" fmla="*/ 98 h 140"/>
                <a:gd name="T12" fmla="*/ 0 w 124"/>
                <a:gd name="T13" fmla="*/ 140 h 140"/>
                <a:gd name="T14" fmla="*/ 60 w 124"/>
                <a:gd name="T15" fmla="*/ 95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0">
                  <a:moveTo>
                    <a:pt x="60" y="95"/>
                  </a:moveTo>
                  <a:cubicBezTo>
                    <a:pt x="49" y="80"/>
                    <a:pt x="40" y="61"/>
                    <a:pt x="41" y="42"/>
                  </a:cubicBezTo>
                  <a:cubicBezTo>
                    <a:pt x="44" y="0"/>
                    <a:pt x="81" y="0"/>
                    <a:pt x="84" y="42"/>
                  </a:cubicBezTo>
                  <a:cubicBezTo>
                    <a:pt x="85" y="61"/>
                    <a:pt x="76" y="80"/>
                    <a:pt x="65" y="95"/>
                  </a:cubicBezTo>
                  <a:cubicBezTo>
                    <a:pt x="80" y="114"/>
                    <a:pt x="100" y="135"/>
                    <a:pt x="124" y="140"/>
                  </a:cubicBezTo>
                  <a:cubicBezTo>
                    <a:pt x="102" y="139"/>
                    <a:pt x="77" y="117"/>
                    <a:pt x="62" y="98"/>
                  </a:cubicBezTo>
                  <a:cubicBezTo>
                    <a:pt x="48" y="117"/>
                    <a:pt x="23" y="139"/>
                    <a:pt x="0" y="140"/>
                  </a:cubicBezTo>
                  <a:cubicBezTo>
                    <a:pt x="24" y="135"/>
                    <a:pt x="45" y="114"/>
                    <a:pt x="60" y="95"/>
                  </a:cubicBezTo>
                  <a:close/>
                </a:path>
              </a:pathLst>
            </a:custGeom>
            <a:solidFill>
              <a:schemeClr val="tx1">
                <a:alpha val="84000"/>
              </a:scheme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Freeform 32"/>
            <p:cNvSpPr/>
            <p:nvPr/>
          </p:nvSpPr>
          <p:spPr bwMode="auto">
            <a:xfrm>
              <a:off x="8702675" y="5368925"/>
              <a:ext cx="765175" cy="22225"/>
            </a:xfrm>
            <a:custGeom>
              <a:avLst/>
              <a:gdLst>
                <a:gd name="T0" fmla="*/ 101 w 203"/>
                <a:gd name="T1" fmla="*/ 6 h 6"/>
                <a:gd name="T2" fmla="*/ 0 w 203"/>
                <a:gd name="T3" fmla="*/ 3 h 6"/>
                <a:gd name="T4" fmla="*/ 101 w 203"/>
                <a:gd name="T5" fmla="*/ 0 h 6"/>
                <a:gd name="T6" fmla="*/ 203 w 203"/>
                <a:gd name="T7" fmla="*/ 4 h 6"/>
                <a:gd name="T8" fmla="*/ 101 w 203"/>
                <a:gd name="T9" fmla="*/ 6 h 6"/>
              </a:gdLst>
              <a:ahLst/>
              <a:cxnLst>
                <a:cxn ang="0">
                  <a:pos x="T0" y="T1"/>
                </a:cxn>
                <a:cxn ang="0">
                  <a:pos x="T2" y="T3"/>
                </a:cxn>
                <a:cxn ang="0">
                  <a:pos x="T4" y="T5"/>
                </a:cxn>
                <a:cxn ang="0">
                  <a:pos x="T6" y="T7"/>
                </a:cxn>
                <a:cxn ang="0">
                  <a:pos x="T8" y="T9"/>
                </a:cxn>
              </a:cxnLst>
              <a:rect l="0" t="0" r="r" b="b"/>
              <a:pathLst>
                <a:path w="203" h="6">
                  <a:moveTo>
                    <a:pt x="101" y="6"/>
                  </a:moveTo>
                  <a:cubicBezTo>
                    <a:pt x="68" y="6"/>
                    <a:pt x="34" y="6"/>
                    <a:pt x="0" y="3"/>
                  </a:cubicBezTo>
                  <a:cubicBezTo>
                    <a:pt x="35" y="0"/>
                    <a:pt x="68" y="0"/>
                    <a:pt x="101" y="0"/>
                  </a:cubicBezTo>
                  <a:cubicBezTo>
                    <a:pt x="134" y="0"/>
                    <a:pt x="168" y="1"/>
                    <a:pt x="203" y="4"/>
                  </a:cubicBezTo>
                  <a:cubicBezTo>
                    <a:pt x="166" y="6"/>
                    <a:pt x="101" y="6"/>
                    <a:pt x="101" y="6"/>
                  </a:cubicBezTo>
                  <a:close/>
                </a:path>
              </a:pathLst>
            </a:custGeom>
            <a:solidFill>
              <a:schemeClr val="tx1">
                <a:alpha val="84000"/>
              </a:scheme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7" name="Freeform 33"/>
            <p:cNvSpPr/>
            <p:nvPr/>
          </p:nvSpPr>
          <p:spPr bwMode="auto">
            <a:xfrm>
              <a:off x="7150100" y="5368925"/>
              <a:ext cx="765175" cy="22225"/>
            </a:xfrm>
            <a:custGeom>
              <a:avLst/>
              <a:gdLst>
                <a:gd name="T0" fmla="*/ 102 w 203"/>
                <a:gd name="T1" fmla="*/ 6 h 6"/>
                <a:gd name="T2" fmla="*/ 203 w 203"/>
                <a:gd name="T3" fmla="*/ 3 h 6"/>
                <a:gd name="T4" fmla="*/ 102 w 203"/>
                <a:gd name="T5" fmla="*/ 0 h 6"/>
                <a:gd name="T6" fmla="*/ 0 w 203"/>
                <a:gd name="T7" fmla="*/ 4 h 6"/>
                <a:gd name="T8" fmla="*/ 102 w 203"/>
                <a:gd name="T9" fmla="*/ 6 h 6"/>
              </a:gdLst>
              <a:ahLst/>
              <a:cxnLst>
                <a:cxn ang="0">
                  <a:pos x="T0" y="T1"/>
                </a:cxn>
                <a:cxn ang="0">
                  <a:pos x="T2" y="T3"/>
                </a:cxn>
                <a:cxn ang="0">
                  <a:pos x="T4" y="T5"/>
                </a:cxn>
                <a:cxn ang="0">
                  <a:pos x="T6" y="T7"/>
                </a:cxn>
                <a:cxn ang="0">
                  <a:pos x="T8" y="T9"/>
                </a:cxn>
              </a:cxnLst>
              <a:rect l="0" t="0" r="r" b="b"/>
              <a:pathLst>
                <a:path w="203" h="6">
                  <a:moveTo>
                    <a:pt x="102" y="6"/>
                  </a:moveTo>
                  <a:cubicBezTo>
                    <a:pt x="135" y="6"/>
                    <a:pt x="169" y="6"/>
                    <a:pt x="203" y="3"/>
                  </a:cubicBezTo>
                  <a:cubicBezTo>
                    <a:pt x="168" y="0"/>
                    <a:pt x="135" y="0"/>
                    <a:pt x="102" y="0"/>
                  </a:cubicBezTo>
                  <a:cubicBezTo>
                    <a:pt x="68" y="0"/>
                    <a:pt x="35" y="1"/>
                    <a:pt x="0" y="4"/>
                  </a:cubicBezTo>
                  <a:cubicBezTo>
                    <a:pt x="36" y="6"/>
                    <a:pt x="102" y="6"/>
                    <a:pt x="102" y="6"/>
                  </a:cubicBezTo>
                  <a:close/>
                </a:path>
              </a:pathLst>
            </a:custGeom>
            <a:solidFill>
              <a:schemeClr val="tx1">
                <a:alpha val="84000"/>
              </a:scheme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34"/>
            <p:cNvSpPr/>
            <p:nvPr/>
          </p:nvSpPr>
          <p:spPr bwMode="auto">
            <a:xfrm>
              <a:off x="7862888" y="5092700"/>
              <a:ext cx="893763" cy="379413"/>
            </a:xfrm>
            <a:custGeom>
              <a:avLst/>
              <a:gdLst>
                <a:gd name="T0" fmla="*/ 118 w 237"/>
                <a:gd name="T1" fmla="*/ 61 h 99"/>
                <a:gd name="T2" fmla="*/ 160 w 237"/>
                <a:gd name="T3" fmla="*/ 86 h 99"/>
                <a:gd name="T4" fmla="*/ 226 w 237"/>
                <a:gd name="T5" fmla="*/ 28 h 99"/>
                <a:gd name="T6" fmla="*/ 178 w 237"/>
                <a:gd name="T7" fmla="*/ 10 h 99"/>
                <a:gd name="T8" fmla="*/ 184 w 237"/>
                <a:gd name="T9" fmla="*/ 64 h 99"/>
                <a:gd name="T10" fmla="*/ 213 w 237"/>
                <a:gd name="T11" fmla="*/ 52 h 99"/>
                <a:gd name="T12" fmla="*/ 199 w 237"/>
                <a:gd name="T13" fmla="*/ 29 h 99"/>
                <a:gd name="T14" fmla="*/ 183 w 237"/>
                <a:gd name="T15" fmla="*/ 44 h 99"/>
                <a:gd name="T16" fmla="*/ 193 w 237"/>
                <a:gd name="T17" fmla="*/ 32 h 99"/>
                <a:gd name="T18" fmla="*/ 210 w 237"/>
                <a:gd name="T19" fmla="*/ 51 h 99"/>
                <a:gd name="T20" fmla="*/ 185 w 237"/>
                <a:gd name="T21" fmla="*/ 61 h 99"/>
                <a:gd name="T22" fmla="*/ 180 w 237"/>
                <a:gd name="T23" fmla="*/ 13 h 99"/>
                <a:gd name="T24" fmla="*/ 224 w 237"/>
                <a:gd name="T25" fmla="*/ 33 h 99"/>
                <a:gd name="T26" fmla="*/ 162 w 237"/>
                <a:gd name="T27" fmla="*/ 84 h 99"/>
                <a:gd name="T28" fmla="*/ 119 w 237"/>
                <a:gd name="T29" fmla="*/ 54 h 99"/>
                <a:gd name="T30" fmla="*/ 74 w 237"/>
                <a:gd name="T31" fmla="*/ 84 h 99"/>
                <a:gd name="T32" fmla="*/ 13 w 237"/>
                <a:gd name="T33" fmla="*/ 33 h 99"/>
                <a:gd name="T34" fmla="*/ 57 w 237"/>
                <a:gd name="T35" fmla="*/ 13 h 99"/>
                <a:gd name="T36" fmla="*/ 52 w 237"/>
                <a:gd name="T37" fmla="*/ 61 h 99"/>
                <a:gd name="T38" fmla="*/ 27 w 237"/>
                <a:gd name="T39" fmla="*/ 51 h 99"/>
                <a:gd name="T40" fmla="*/ 44 w 237"/>
                <a:gd name="T41" fmla="*/ 32 h 99"/>
                <a:gd name="T42" fmla="*/ 54 w 237"/>
                <a:gd name="T43" fmla="*/ 44 h 99"/>
                <a:gd name="T44" fmla="*/ 37 w 237"/>
                <a:gd name="T45" fmla="*/ 29 h 99"/>
                <a:gd name="T46" fmla="*/ 24 w 237"/>
                <a:gd name="T47" fmla="*/ 52 h 99"/>
                <a:gd name="T48" fmla="*/ 53 w 237"/>
                <a:gd name="T49" fmla="*/ 64 h 99"/>
                <a:gd name="T50" fmla="*/ 59 w 237"/>
                <a:gd name="T51" fmla="*/ 10 h 99"/>
                <a:gd name="T52" fmla="*/ 11 w 237"/>
                <a:gd name="T53" fmla="*/ 28 h 99"/>
                <a:gd name="T54" fmla="*/ 76 w 237"/>
                <a:gd name="T55" fmla="*/ 86 h 99"/>
                <a:gd name="T56" fmla="*/ 118 w 237"/>
                <a:gd name="T57" fmla="*/ 6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7" h="99">
                  <a:moveTo>
                    <a:pt x="118" y="61"/>
                  </a:moveTo>
                  <a:cubicBezTo>
                    <a:pt x="129" y="73"/>
                    <a:pt x="144" y="82"/>
                    <a:pt x="160" y="86"/>
                  </a:cubicBezTo>
                  <a:cubicBezTo>
                    <a:pt x="216" y="99"/>
                    <a:pt x="237" y="56"/>
                    <a:pt x="226" y="28"/>
                  </a:cubicBezTo>
                  <a:cubicBezTo>
                    <a:pt x="219" y="8"/>
                    <a:pt x="196" y="0"/>
                    <a:pt x="178" y="10"/>
                  </a:cubicBezTo>
                  <a:cubicBezTo>
                    <a:pt x="157" y="22"/>
                    <a:pt x="160" y="56"/>
                    <a:pt x="184" y="64"/>
                  </a:cubicBezTo>
                  <a:cubicBezTo>
                    <a:pt x="194" y="68"/>
                    <a:pt x="208" y="65"/>
                    <a:pt x="213" y="52"/>
                  </a:cubicBezTo>
                  <a:cubicBezTo>
                    <a:pt x="216" y="42"/>
                    <a:pt x="209" y="31"/>
                    <a:pt x="199" y="29"/>
                  </a:cubicBezTo>
                  <a:cubicBezTo>
                    <a:pt x="190" y="27"/>
                    <a:pt x="181" y="34"/>
                    <a:pt x="183" y="44"/>
                  </a:cubicBezTo>
                  <a:cubicBezTo>
                    <a:pt x="183" y="41"/>
                    <a:pt x="185" y="33"/>
                    <a:pt x="193" y="32"/>
                  </a:cubicBezTo>
                  <a:cubicBezTo>
                    <a:pt x="204" y="30"/>
                    <a:pt x="213" y="42"/>
                    <a:pt x="210" y="51"/>
                  </a:cubicBezTo>
                  <a:cubicBezTo>
                    <a:pt x="207" y="63"/>
                    <a:pt x="194" y="64"/>
                    <a:pt x="185" y="61"/>
                  </a:cubicBezTo>
                  <a:cubicBezTo>
                    <a:pt x="164" y="53"/>
                    <a:pt x="161" y="24"/>
                    <a:pt x="180" y="13"/>
                  </a:cubicBezTo>
                  <a:cubicBezTo>
                    <a:pt x="197" y="3"/>
                    <a:pt x="219" y="13"/>
                    <a:pt x="224" y="33"/>
                  </a:cubicBezTo>
                  <a:cubicBezTo>
                    <a:pt x="231" y="59"/>
                    <a:pt x="212" y="96"/>
                    <a:pt x="162" y="84"/>
                  </a:cubicBezTo>
                  <a:cubicBezTo>
                    <a:pt x="146" y="80"/>
                    <a:pt x="127" y="69"/>
                    <a:pt x="119" y="54"/>
                  </a:cubicBezTo>
                  <a:cubicBezTo>
                    <a:pt x="109" y="69"/>
                    <a:pt x="92" y="80"/>
                    <a:pt x="74" y="84"/>
                  </a:cubicBezTo>
                  <a:cubicBezTo>
                    <a:pt x="25" y="96"/>
                    <a:pt x="6" y="59"/>
                    <a:pt x="13" y="33"/>
                  </a:cubicBezTo>
                  <a:cubicBezTo>
                    <a:pt x="18" y="13"/>
                    <a:pt x="40" y="3"/>
                    <a:pt x="57" y="13"/>
                  </a:cubicBezTo>
                  <a:cubicBezTo>
                    <a:pt x="75" y="24"/>
                    <a:pt x="73" y="53"/>
                    <a:pt x="52" y="61"/>
                  </a:cubicBezTo>
                  <a:cubicBezTo>
                    <a:pt x="43" y="64"/>
                    <a:pt x="30" y="63"/>
                    <a:pt x="27" y="51"/>
                  </a:cubicBezTo>
                  <a:cubicBezTo>
                    <a:pt x="24" y="42"/>
                    <a:pt x="33" y="30"/>
                    <a:pt x="44" y="32"/>
                  </a:cubicBezTo>
                  <a:cubicBezTo>
                    <a:pt x="52" y="33"/>
                    <a:pt x="54" y="41"/>
                    <a:pt x="54" y="44"/>
                  </a:cubicBezTo>
                  <a:cubicBezTo>
                    <a:pt x="56" y="34"/>
                    <a:pt x="47" y="27"/>
                    <a:pt x="37" y="29"/>
                  </a:cubicBezTo>
                  <a:cubicBezTo>
                    <a:pt x="28" y="31"/>
                    <a:pt x="21" y="42"/>
                    <a:pt x="24" y="52"/>
                  </a:cubicBezTo>
                  <a:cubicBezTo>
                    <a:pt x="29" y="65"/>
                    <a:pt x="43" y="68"/>
                    <a:pt x="53" y="64"/>
                  </a:cubicBezTo>
                  <a:cubicBezTo>
                    <a:pt x="77" y="56"/>
                    <a:pt x="80" y="22"/>
                    <a:pt x="59" y="10"/>
                  </a:cubicBezTo>
                  <a:cubicBezTo>
                    <a:pt x="41" y="0"/>
                    <a:pt x="18" y="8"/>
                    <a:pt x="11" y="28"/>
                  </a:cubicBezTo>
                  <a:cubicBezTo>
                    <a:pt x="0" y="56"/>
                    <a:pt x="21" y="99"/>
                    <a:pt x="76" y="86"/>
                  </a:cubicBezTo>
                  <a:cubicBezTo>
                    <a:pt x="92" y="82"/>
                    <a:pt x="108" y="73"/>
                    <a:pt x="118" y="61"/>
                  </a:cubicBezTo>
                  <a:close/>
                </a:path>
              </a:pathLst>
            </a:custGeom>
            <a:solidFill>
              <a:schemeClr val="tx1">
                <a:alpha val="84000"/>
              </a:schemeClr>
            </a:solidFill>
            <a:ln>
              <a:noFill/>
            </a:ln>
          </p:spPr>
          <p:txBody>
            <a:bodyPr vert="horz" wrap="square" lIns="91440" tIns="45720" rIns="91440" bIns="45720" numCol="1" anchor="t" anchorCtr="0" compatLnSpc="1"/>
            <a:lstStyle/>
            <a:p>
              <a:endParaRPr lang="zh-CN" altLang="en-US">
                <a:solidFill>
                  <a:prstClr val="black"/>
                </a:solidFill>
              </a:endParaRPr>
            </a:p>
          </p:txBody>
        </p:sp>
      </p:grpSp>
      <p:sp>
        <p:nvSpPr>
          <p:cNvPr id="29" name="文本框 28"/>
          <p:cNvSpPr txBox="1"/>
          <p:nvPr/>
        </p:nvSpPr>
        <p:spPr>
          <a:xfrm>
            <a:off x="457307" y="2627194"/>
            <a:ext cx="2764478" cy="2677656"/>
          </a:xfrm>
          <a:prstGeom prst="rect">
            <a:avLst/>
          </a:prstGeom>
          <a:noFill/>
        </p:spPr>
        <p:txBody>
          <a:bodyPr wrap="square" rtlCol="0">
            <a:spAutoFit/>
          </a:bodyPr>
          <a:lstStyle/>
          <a:p>
            <a:r>
              <a:rPr lang="zh-CN" altLang="en-US" sz="2400" dirty="0">
                <a:solidFill>
                  <a:prstClr val="black"/>
                </a:solidFill>
                <a:latin typeface="等线" panose="02010600030101010101" pitchFamily="2" charset="-122"/>
                <a:ea typeface="等线" panose="02010600030101010101" pitchFamily="2" charset="-122"/>
              </a:rPr>
              <a:t>大多数</a:t>
            </a:r>
            <a:r>
              <a:rPr lang="en-US" altLang="zh-CN" sz="2400" dirty="0" err="1">
                <a:solidFill>
                  <a:prstClr val="black"/>
                </a:solidFill>
                <a:latin typeface="等线" panose="02010600030101010101" pitchFamily="2" charset="-122"/>
                <a:ea typeface="等线" panose="02010600030101010101" pitchFamily="2" charset="-122"/>
              </a:rPr>
              <a:t>Ceph</a:t>
            </a:r>
            <a:r>
              <a:rPr lang="zh-CN" altLang="en-US" sz="2400" dirty="0">
                <a:solidFill>
                  <a:prstClr val="black"/>
                </a:solidFill>
                <a:latin typeface="等线" panose="02010600030101010101" pitchFamily="2" charset="-122"/>
                <a:ea typeface="等线" panose="02010600030101010101" pitchFamily="2" charset="-122"/>
              </a:rPr>
              <a:t>用户不直接在</a:t>
            </a:r>
            <a:r>
              <a:rPr lang="en-US" altLang="zh-CN" sz="2400" dirty="0" err="1">
                <a:solidFill>
                  <a:prstClr val="black"/>
                </a:solidFill>
                <a:latin typeface="等线" panose="02010600030101010101" pitchFamily="2" charset="-122"/>
                <a:ea typeface="等线" panose="02010600030101010101" pitchFamily="2" charset="-122"/>
              </a:rPr>
              <a:t>Ceph</a:t>
            </a:r>
            <a:r>
              <a:rPr lang="zh-CN" altLang="en-US" sz="2400" dirty="0">
                <a:solidFill>
                  <a:prstClr val="black"/>
                </a:solidFill>
                <a:latin typeface="等线" panose="02010600030101010101" pitchFamily="2" charset="-122"/>
                <a:ea typeface="等线" panose="02010600030101010101" pitchFamily="2" charset="-122"/>
              </a:rPr>
              <a:t>存储集群中存储对象，而通常使用</a:t>
            </a:r>
            <a:r>
              <a:rPr lang="en-US" altLang="zh-CN" sz="2400" dirty="0" err="1">
                <a:solidFill>
                  <a:prstClr val="black"/>
                </a:solidFill>
                <a:latin typeface="等线" panose="02010600030101010101" pitchFamily="2" charset="-122"/>
                <a:ea typeface="等线" panose="02010600030101010101" pitchFamily="2" charset="-122"/>
              </a:rPr>
              <a:t>Ceph</a:t>
            </a:r>
            <a:r>
              <a:rPr lang="zh-CN" altLang="en-US" sz="2400" dirty="0">
                <a:solidFill>
                  <a:prstClr val="black"/>
                </a:solidFill>
                <a:latin typeface="等线" panose="02010600030101010101" pitchFamily="2" charset="-122"/>
                <a:ea typeface="等线" panose="02010600030101010101" pitchFamily="2" charset="-122"/>
              </a:rPr>
              <a:t>块设备，</a:t>
            </a:r>
            <a:r>
              <a:rPr lang="en-US" altLang="zh-CN" sz="2400" dirty="0" err="1">
                <a:solidFill>
                  <a:prstClr val="black"/>
                </a:solidFill>
                <a:latin typeface="等线" panose="02010600030101010101" pitchFamily="2" charset="-122"/>
                <a:ea typeface="等线" panose="02010600030101010101" pitchFamily="2" charset="-122"/>
              </a:rPr>
              <a:t>Ceph</a:t>
            </a:r>
            <a:r>
              <a:rPr lang="zh-CN" altLang="en-US" sz="2400" dirty="0">
                <a:solidFill>
                  <a:prstClr val="black"/>
                </a:solidFill>
                <a:latin typeface="等线" panose="02010600030101010101" pitchFamily="2" charset="-122"/>
                <a:ea typeface="等线" panose="02010600030101010101" pitchFamily="2" charset="-122"/>
              </a:rPr>
              <a:t>文件系统和</a:t>
            </a:r>
            <a:r>
              <a:rPr lang="en-US" altLang="zh-CN" sz="2400" dirty="0" err="1">
                <a:solidFill>
                  <a:prstClr val="black"/>
                </a:solidFill>
                <a:latin typeface="等线" panose="02010600030101010101" pitchFamily="2" charset="-122"/>
                <a:ea typeface="等线" panose="02010600030101010101" pitchFamily="2" charset="-122"/>
              </a:rPr>
              <a:t>Ceph</a:t>
            </a:r>
            <a:r>
              <a:rPr lang="zh-CN" altLang="en-US" sz="2400" dirty="0">
                <a:solidFill>
                  <a:prstClr val="black"/>
                </a:solidFill>
                <a:latin typeface="等线" panose="02010600030101010101" pitchFamily="2" charset="-122"/>
                <a:ea typeface="等线" panose="02010600030101010101" pitchFamily="2" charset="-122"/>
              </a:rPr>
              <a:t>对象存储中的至少一个。</a:t>
            </a:r>
            <a:endParaRPr lang="en-US" altLang="zh-CN" sz="2400" dirty="0">
              <a:solidFill>
                <a:prstClr val="black"/>
              </a:solidFill>
              <a:latin typeface="等线" panose="02010600030101010101" pitchFamily="2" charset="-122"/>
              <a:ea typeface="等线" panose="02010600030101010101" pitchFamily="2"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66435" y="3089610"/>
            <a:ext cx="5819775" cy="16478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02</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4466435" y="667062"/>
            <a:ext cx="3283521" cy="523220"/>
          </a:xfrm>
          <a:prstGeom prst="rect">
            <a:avLst/>
          </a:prstGeom>
          <a:noFill/>
        </p:spPr>
        <p:txBody>
          <a:bodyPr wrap="square" rtlCol="0">
            <a:spAutoFit/>
          </a:bodyPr>
          <a:lstStyle/>
          <a:p>
            <a:pPr algn="ctr"/>
            <a:r>
              <a:rPr lang="en-US" altLang="zh-CN" sz="2800" dirty="0"/>
              <a:t>Erasure code</a:t>
            </a:r>
            <a:endParaRPr lang="zh-CN" altLang="en-US" sz="2800" dirty="0"/>
          </a:p>
        </p:txBody>
      </p:sp>
      <p:sp>
        <p:nvSpPr>
          <p:cNvPr id="4" name="矩形: 圆角 3"/>
          <p:cNvSpPr/>
          <p:nvPr/>
        </p:nvSpPr>
        <p:spPr>
          <a:xfrm>
            <a:off x="2046514" y="2612571"/>
            <a:ext cx="2419921" cy="181791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4400" b="1" dirty="0">
                <a:latin typeface="等线" panose="02010600030101010101" pitchFamily="2" charset="-122"/>
                <a:ea typeface="等线" panose="02010600030101010101" pitchFamily="2" charset="-122"/>
              </a:rPr>
              <a:t>检错码</a:t>
            </a:r>
            <a:endParaRPr lang="zh-CN" altLang="en-US" sz="4400" b="1" dirty="0">
              <a:latin typeface="等线" panose="02010600030101010101" pitchFamily="2" charset="-122"/>
              <a:ea typeface="等线" panose="02010600030101010101" pitchFamily="2" charset="-122"/>
            </a:endParaRPr>
          </a:p>
        </p:txBody>
      </p:sp>
      <p:sp>
        <p:nvSpPr>
          <p:cNvPr id="27" name="矩形: 圆角 26"/>
          <p:cNvSpPr/>
          <p:nvPr/>
        </p:nvSpPr>
        <p:spPr>
          <a:xfrm>
            <a:off x="7725563" y="2612570"/>
            <a:ext cx="2419921" cy="181791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4400" b="1" dirty="0">
                <a:latin typeface="等线" panose="02010600030101010101" pitchFamily="2" charset="-122"/>
                <a:ea typeface="等线" panose="02010600030101010101" pitchFamily="2" charset="-122"/>
              </a:rPr>
              <a:t>纠错码</a:t>
            </a:r>
            <a:endParaRPr lang="zh-CN" altLang="en-US" sz="4400" b="1" dirty="0">
              <a:latin typeface="等线" panose="02010600030101010101" pitchFamily="2" charset="-122"/>
              <a:ea typeface="等线" panose="02010600030101010101" pitchFamily="2" charset="-122"/>
            </a:endParaRPr>
          </a:p>
        </p:txBody>
      </p:sp>
      <p:sp>
        <p:nvSpPr>
          <p:cNvPr id="28" name="矩形: 圆角 27"/>
          <p:cNvSpPr/>
          <p:nvPr/>
        </p:nvSpPr>
        <p:spPr>
          <a:xfrm>
            <a:off x="4886240" y="2612570"/>
            <a:ext cx="2419921" cy="1817915"/>
          </a:xfrm>
          <a:prstGeom prst="roundRect">
            <a:avLst/>
          </a:prstGeom>
          <a:solidFill>
            <a:schemeClr val="tx1">
              <a:lumMod val="75000"/>
              <a:lumOff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4400" b="1" dirty="0">
                <a:latin typeface="等线" panose="02010600030101010101" pitchFamily="2" charset="-122"/>
                <a:ea typeface="等线" panose="02010600030101010101" pitchFamily="2" charset="-122"/>
              </a:rPr>
              <a:t>纠删码</a:t>
            </a:r>
            <a:endParaRPr lang="zh-CN" altLang="en-US" sz="4400" b="1" dirty="0">
              <a:latin typeface="等线" panose="02010600030101010101" pitchFamily="2" charset="-122"/>
              <a:ea typeface="等线"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0833E-6 4.07407E-6 L 0.23294 -0.0007 " pathEditMode="relative" rAng="0" ptsTypes="AA">
                                      <p:cBhvr>
                                        <p:cTn id="6" dur="2000" fill="hold"/>
                                        <p:tgtEl>
                                          <p:spTgt spid="4"/>
                                        </p:tgtEl>
                                        <p:attrNameLst>
                                          <p:attrName>ppt_x</p:attrName>
                                          <p:attrName>ppt_y</p:attrName>
                                        </p:attrNameLst>
                                      </p:cBhvr>
                                      <p:rCtr x="11641" y="-46"/>
                                    </p:animMotion>
                                  </p:childTnLst>
                                </p:cTn>
                              </p:par>
                              <p:par>
                                <p:cTn id="7" presetID="42" presetClass="path" presetSubtype="0" accel="50000" decel="50000" fill="hold" grpId="0" nodeType="withEffect">
                                  <p:stCondLst>
                                    <p:cond delay="0"/>
                                  </p:stCondLst>
                                  <p:childTnLst>
                                    <p:animMotion origin="layout" path="M -2.5E-6 4.07407E-6 L -0.23281 -0.00232 " pathEditMode="relative" rAng="0" ptsTypes="AA">
                                      <p:cBhvr>
                                        <p:cTn id="8" dur="2000" fill="hold"/>
                                        <p:tgtEl>
                                          <p:spTgt spid="27"/>
                                        </p:tgtEl>
                                        <p:attrNameLst>
                                          <p:attrName>ppt_x</p:attrName>
                                          <p:attrName>ppt_y</p:attrName>
                                        </p:attrNameLst>
                                      </p:cBhvr>
                                      <p:rCtr x="-11641" y="-116"/>
                                    </p:animMotion>
                                  </p:childTnLst>
                                </p:cTn>
                              </p:par>
                              <p:par>
                                <p:cTn id="9" presetID="10" presetClass="entr" presetSubtype="0" fill="hold" grpId="0" nodeType="withEffect">
                                  <p:stCondLst>
                                    <p:cond delay="100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02</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4466435" y="667062"/>
            <a:ext cx="3283521" cy="523220"/>
          </a:xfrm>
          <a:prstGeom prst="rect">
            <a:avLst/>
          </a:prstGeom>
          <a:noFill/>
        </p:spPr>
        <p:txBody>
          <a:bodyPr wrap="square" rtlCol="0">
            <a:spAutoFit/>
          </a:bodyPr>
          <a:lstStyle/>
          <a:p>
            <a:pPr algn="ctr"/>
            <a:r>
              <a:rPr lang="en-US" altLang="zh-CN" sz="2800" dirty="0"/>
              <a:t> RS</a:t>
            </a:r>
            <a:endParaRPr lang="zh-CN" altLang="en-US" sz="2800" dirty="0"/>
          </a:p>
        </p:txBody>
      </p:sp>
      <p:sp>
        <p:nvSpPr>
          <p:cNvPr id="174" name="五边形 1"/>
          <p:cNvSpPr/>
          <p:nvPr/>
        </p:nvSpPr>
        <p:spPr>
          <a:xfrm>
            <a:off x="757101" y="1860212"/>
            <a:ext cx="1756158" cy="275334"/>
          </a:xfrm>
          <a:prstGeom prst="homePlat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latin typeface="+mj-ea"/>
                <a:ea typeface="+mj-ea"/>
              </a:rPr>
              <a:t>Cauchy</a:t>
            </a:r>
            <a:endParaRPr lang="zh-CN" altLang="en-US" dirty="0">
              <a:latin typeface="+mj-ea"/>
              <a:ea typeface="+mj-ea"/>
            </a:endParaRPr>
          </a:p>
        </p:txBody>
      </p:sp>
      <p:sp>
        <p:nvSpPr>
          <p:cNvPr id="175" name="五边形 33"/>
          <p:cNvSpPr/>
          <p:nvPr/>
        </p:nvSpPr>
        <p:spPr>
          <a:xfrm flipH="1">
            <a:off x="9606747" y="4928350"/>
            <a:ext cx="1756158" cy="275334"/>
          </a:xfrm>
          <a:prstGeom prst="homePlat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dirty="0" err="1"/>
              <a:t>Vandermonde</a:t>
            </a:r>
            <a:endParaRPr lang="zh-CN" altLang="en-US" dirty="0">
              <a:latin typeface="+mj-ea"/>
              <a:ea typeface="+mj-ea"/>
            </a:endParaRPr>
          </a:p>
        </p:txBody>
      </p:sp>
      <mc:AlternateContent xmlns:mc="http://schemas.openxmlformats.org/markup-compatibility/2006">
        <mc:Choice xmlns:a14="http://schemas.microsoft.com/office/drawing/2010/main" Requires="a14">
          <p:sp>
            <p:nvSpPr>
              <p:cNvPr id="176" name="文本框 175">
                <a:extLst>
                  <a:ext uri="{FF2B5EF4-FFF2-40B4-BE49-F238E27FC236}">
                    <ele attr="{E6F013B0-68E7-4C92-B3A3-173AC2FB8F04}"/>
                  </a:ext>
                </a:extLst>
              </p:cNvPr>
              <p:cNvSpPr txBox="1"/>
              <p:nvPr/>
            </p:nvSpPr>
            <p:spPr>
              <a:xfrm>
                <a:off x="6287985" y="1780952"/>
                <a:ext cx="2929585" cy="20858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mr-IN" altLang="zh-CN" i="1" smtClean="0">
                              <a:latin typeface="Cambria Math" panose="02040503050406030204" pitchFamily="18" charset="0"/>
                            </a:rPr>
                          </m:ctrlPr>
                        </m:dPr>
                        <m:e>
                          <m:m>
                            <m:mPr>
                              <m:mcs>
                                <m:mc>
                                  <m:mcPr>
                                    <m:count m:val="2"/>
                                    <m:mcJc m:val="center"/>
                                  </m:mcPr>
                                </m:mc>
                              </m:mcs>
                              <m:ctrlPr>
                                <a:rPr kumimoji="1" lang="mr-IN" altLang="zh-CN" i="1" smtClean="0">
                                  <a:latin typeface="Cambria Math" panose="02040503050406030204" pitchFamily="18" charset="0"/>
                                </a:rPr>
                              </m:ctrlPr>
                            </m:mPr>
                            <m:mr>
                              <m:e>
                                <m:r>
                                  <m:rPr>
                                    <m:brk m:alnAt="7"/>
                                  </m:rPr>
                                  <a:rPr kumimoji="1" lang="en-US" altLang="zh-CN" b="0" i="1" smtClean="0">
                                    <a:latin typeface="Cambria Math" charset="0"/>
                                  </a:rPr>
                                  <m:t>1</m:t>
                                </m:r>
                              </m:e>
                              <m:e>
                                <m:r>
                                  <a:rPr kumimoji="1" lang="en-US" altLang="zh-CN" b="0" i="1" smtClean="0">
                                    <a:latin typeface="Cambria Math" charset="0"/>
                                  </a:rPr>
                                  <m:t>0</m:t>
                                </m:r>
                              </m:e>
                            </m:mr>
                            <m:mr>
                              <m:e>
                                <m:eqArr>
                                  <m:eqArrPr>
                                    <m:ctrlPr>
                                      <a:rPr kumimoji="1" lang="en-US" altLang="zh-CN" b="0" i="1" smtClean="0">
                                        <a:latin typeface="Cambria Math" panose="02040503050406030204" pitchFamily="18" charset="0"/>
                                      </a:rPr>
                                    </m:ctrlPr>
                                  </m:eqArrPr>
                                  <m:e>
                                    <m:r>
                                      <a:rPr kumimoji="1" lang="en-US" altLang="zh-CN" b="0" i="1" smtClean="0">
                                        <a:latin typeface="Cambria Math" charset="0"/>
                                      </a:rPr>
                                      <m:t>0</m:t>
                                    </m:r>
                                  </m:e>
                                  <m:e>
                                    <m:r>
                                      <a:rPr kumimoji="1" lang="en-US" altLang="zh-CN" b="0" i="1" smtClean="0">
                                        <a:latin typeface="Cambria Math" charset="0"/>
                                      </a:rPr>
                                      <m:t>…</m:t>
                                    </m:r>
                                  </m:e>
                                  <m:e>
                                    <m:r>
                                      <a:rPr kumimoji="1" lang="en-US" altLang="zh-CN" b="0" i="1" smtClean="0">
                                        <a:latin typeface="Cambria Math" charset="0"/>
                                      </a:rPr>
                                      <m:t>0</m:t>
                                    </m:r>
                                  </m:e>
                                  <m:e>
                                    <m:r>
                                      <a:rPr kumimoji="1" lang="en-US" altLang="zh-CN" b="0" i="1" smtClean="0">
                                        <a:latin typeface="Cambria Math" charset="0"/>
                                      </a:rPr>
                                      <m:t>1</m:t>
                                    </m:r>
                                  </m:e>
                                  <m:e>
                                    <m:r>
                                      <a:rPr kumimoji="1" lang="en-US" altLang="zh-CN" i="1">
                                        <a:latin typeface="Cambria Math" panose="02040503050406030204" pitchFamily="18" charset="0"/>
                                      </a:rPr>
                                      <m:t>1</m:t>
                                    </m:r>
                                  </m:e>
                                  <m:e>
                                    <m:r>
                                      <a:rPr kumimoji="1" lang="en-US" altLang="zh-CN" b="0" i="1" smtClean="0">
                                        <a:latin typeface="Cambria Math" charset="0"/>
                                      </a:rPr>
                                      <m:t>…</m:t>
                                    </m:r>
                                  </m:e>
                                  <m:e>
                                    <m:r>
                                      <a:rPr kumimoji="1" lang="en-US" altLang="zh-CN" b="0" i="1" smtClean="0">
                                        <a:latin typeface="Cambria Math" charset="0"/>
                                      </a:rPr>
                                      <m:t>1</m:t>
                                    </m:r>
                                  </m:e>
                                </m:eqArr>
                              </m:e>
                              <m:e>
                                <m:eqArr>
                                  <m:eqArrPr>
                                    <m:ctrlPr>
                                      <a:rPr kumimoji="1" lang="mr-IN" altLang="zh-CN" b="0" i="1" smtClean="0">
                                        <a:latin typeface="Cambria Math" panose="02040503050406030204" pitchFamily="18" charset="0"/>
                                      </a:rPr>
                                    </m:ctrlPr>
                                  </m:eqArrPr>
                                  <m:e>
                                    <m:r>
                                      <a:rPr kumimoji="1" lang="en-US" altLang="zh-CN" b="0" i="1" smtClean="0">
                                        <a:latin typeface="Cambria Math" charset="0"/>
                                      </a:rPr>
                                      <m:t>1</m:t>
                                    </m:r>
                                  </m:e>
                                  <m:e>
                                    <m:r>
                                      <a:rPr lang="en-US" altLang="zh-CN" b="0" i="1" smtClean="0">
                                        <a:latin typeface="Cambria Math" charset="0"/>
                                      </a:rPr>
                                      <m:t>…</m:t>
                                    </m:r>
                                  </m:e>
                                  <m:e>
                                    <m:r>
                                      <a:rPr lang="en-US" altLang="zh-CN" b="0" i="1" smtClean="0">
                                        <a:latin typeface="Cambria Math" charset="0"/>
                                      </a:rPr>
                                      <m:t>0</m:t>
                                    </m:r>
                                  </m:e>
                                  <m:e>
                                    <m:r>
                                      <a:rPr lang="en-US" altLang="zh-CN" b="0" i="1" smtClean="0">
                                        <a:latin typeface="Cambria Math" charset="0"/>
                                      </a:rPr>
                                      <m:t>1</m:t>
                                    </m:r>
                                  </m:e>
                                  <m:e>
                                    <m:r>
                                      <a:rPr lang="en-US" altLang="zh-CN" b="0" i="1" smtClean="0">
                                        <a:latin typeface="Cambria Math" charset="0"/>
                                      </a:rPr>
                                      <m:t>2</m:t>
                                    </m:r>
                                  </m:e>
                                  <m:e>
                                    <m:r>
                                      <a:rPr lang="en-US" altLang="zh-CN" b="0" i="1" smtClean="0">
                                        <a:latin typeface="Cambria Math" charset="0"/>
                                      </a:rPr>
                                      <m:t>…</m:t>
                                    </m:r>
                                  </m:e>
                                  <m:e>
                                    <m:sSup>
                                      <m:sSupPr>
                                        <m:ctrlPr>
                                          <a:rPr lang="en-US" altLang="zh-CN" b="0" i="1" smtClean="0">
                                            <a:latin typeface="Cambria Math" panose="02040503050406030204" pitchFamily="18" charset="0"/>
                                          </a:rPr>
                                        </m:ctrlPr>
                                      </m:sSupPr>
                                      <m:e>
                                        <m:r>
                                          <a:rPr lang="en-US" altLang="zh-CN" b="0" i="1" smtClean="0">
                                            <a:latin typeface="Cambria Math" charset="0"/>
                                          </a:rPr>
                                          <m:t>2</m:t>
                                        </m:r>
                                      </m:e>
                                      <m:sup>
                                        <m:r>
                                          <a:rPr lang="en-US" altLang="zh-CN" b="0" i="1" smtClean="0">
                                            <a:latin typeface="Cambria Math" charset="0"/>
                                          </a:rPr>
                                          <m:t>𝑚</m:t>
                                        </m:r>
                                        <m:r>
                                          <a:rPr lang="en-US" altLang="zh-CN" b="0" i="1" smtClean="0">
                                            <a:latin typeface="Cambria Math" charset="0"/>
                                          </a:rPr>
                                          <m:t>−1</m:t>
                                        </m:r>
                                      </m:sup>
                                    </m:sSup>
                                  </m:e>
                                </m:eqArr>
                              </m:e>
                            </m:mr>
                          </m:m>
                          <m:r>
                            <a:rPr kumimoji="1" lang="en-US" altLang="zh-CN" b="0" i="1" smtClean="0">
                              <a:latin typeface="Cambria Math" charset="0"/>
                            </a:rPr>
                            <m:t>   </m:t>
                          </m:r>
                          <m:m>
                            <m:mPr>
                              <m:mcs>
                                <m:mc>
                                  <m:mcPr>
                                    <m:count m:val="2"/>
                                    <m:mcJc m:val="center"/>
                                  </m:mcPr>
                                </m:mc>
                              </m:mcs>
                              <m:ctrlPr>
                                <a:rPr kumimoji="1" lang="mr-IN" altLang="zh-CN" i="1" smtClean="0">
                                  <a:latin typeface="Cambria Math" panose="02040503050406030204" pitchFamily="18" charset="0"/>
                                </a:rPr>
                              </m:ctrlPr>
                            </m:mPr>
                            <m:mr>
                              <m:e>
                                <m:eqArr>
                                  <m:eqArrPr>
                                    <m:ctrlPr>
                                      <a:rPr kumimoji="1" lang="mr-IN" altLang="zh-CN" b="0" i="1" smtClean="0">
                                        <a:latin typeface="Cambria Math" panose="02040503050406030204" pitchFamily="18" charset="0"/>
                                      </a:rPr>
                                    </m:ctrlPr>
                                  </m:eqArrPr>
                                  <m:e>
                                    <m:r>
                                      <a:rPr kumimoji="1" lang="en-US" altLang="zh-CN" b="0" i="1" smtClean="0">
                                        <a:latin typeface="Cambria Math" charset="0"/>
                                      </a:rPr>
                                      <m:t>0</m:t>
                                    </m:r>
                                  </m:e>
                                  <m:e>
                                    <m:r>
                                      <a:rPr kumimoji="1" lang="en-US" altLang="zh-CN" b="0" i="1" smtClean="0">
                                        <a:latin typeface="Cambria Math" charset="0"/>
                                      </a:rPr>
                                      <m:t>0</m:t>
                                    </m:r>
                                  </m:e>
                                  <m:e>
                                    <m:r>
                                      <a:rPr kumimoji="1" lang="en-US" altLang="zh-CN" b="0" i="1" smtClean="0">
                                        <a:latin typeface="Cambria Math" charset="0"/>
                                      </a:rPr>
                                      <m:t>…</m:t>
                                    </m:r>
                                  </m:e>
                                  <m:e>
                                    <m:r>
                                      <a:rPr kumimoji="1" lang="en-US" altLang="zh-CN" b="0" i="1" smtClean="0">
                                        <a:latin typeface="Cambria Math" charset="0"/>
                                      </a:rPr>
                                      <m:t>0</m:t>
                                    </m:r>
                                  </m:e>
                                  <m:e>
                                    <m:r>
                                      <a:rPr kumimoji="1" lang="en-US" altLang="zh-CN" b="0" i="1" smtClean="0">
                                        <a:latin typeface="Cambria Math" charset="0"/>
                                      </a:rPr>
                                      <m:t>1</m:t>
                                    </m:r>
                                  </m:e>
                                  <m:e>
                                    <m:r>
                                      <a:rPr kumimoji="1" lang="en-US" altLang="zh-CN" b="0" i="1" smtClean="0">
                                        <a:latin typeface="Cambria Math" charset="0"/>
                                      </a:rPr>
                                      <m:t>3</m:t>
                                    </m:r>
                                  </m:e>
                                  <m:e>
                                    <m:r>
                                      <a:rPr kumimoji="1" lang="en-US" altLang="zh-CN" b="0" i="1" smtClean="0">
                                        <a:latin typeface="Cambria Math" charset="0"/>
                                      </a:rPr>
                                      <m:t>…</m:t>
                                    </m:r>
                                  </m:e>
                                  <m:e>
                                    <m:sSup>
                                      <m:sSupPr>
                                        <m:ctrlPr>
                                          <a:rPr kumimoji="1" lang="en-US" altLang="zh-CN" b="0" i="1" smtClean="0">
                                            <a:latin typeface="Cambria Math" panose="02040503050406030204" pitchFamily="18" charset="0"/>
                                          </a:rPr>
                                        </m:ctrlPr>
                                      </m:sSupPr>
                                      <m:e>
                                        <m:r>
                                          <a:rPr kumimoji="1" lang="en-US" altLang="zh-CN" b="0" i="1" smtClean="0">
                                            <a:latin typeface="Cambria Math" charset="0"/>
                                          </a:rPr>
                                          <m:t>3</m:t>
                                        </m:r>
                                      </m:e>
                                      <m:sup>
                                        <m:r>
                                          <a:rPr kumimoji="1" lang="en-US" altLang="zh-CN" b="0" i="1" smtClean="0">
                                            <a:latin typeface="Cambria Math" charset="0"/>
                                          </a:rPr>
                                          <m:t>𝑚</m:t>
                                        </m:r>
                                        <m:r>
                                          <a:rPr kumimoji="1" lang="en-US" altLang="zh-CN" b="0" i="1" smtClean="0">
                                            <a:latin typeface="Cambria Math" charset="0"/>
                                          </a:rPr>
                                          <m:t>−1</m:t>
                                        </m:r>
                                      </m:sup>
                                    </m:sSup>
                                  </m:e>
                                </m:eqArr>
                              </m:e>
                              <m:e>
                                <m:eqArr>
                                  <m:eqArrPr>
                                    <m:ctrlPr>
                                      <a:rPr kumimoji="1" lang="mr-IN" altLang="zh-CN" b="0" i="1" smtClean="0">
                                        <a:latin typeface="Cambria Math" panose="02040503050406030204" pitchFamily="18" charset="0"/>
                                      </a:rPr>
                                    </m:ctrlPr>
                                  </m:eqArrPr>
                                  <m:e>
                                    <m:r>
                                      <a:rPr kumimoji="1" lang="en-US" altLang="zh-CN" b="0" i="1" smtClean="0">
                                        <a:latin typeface="Cambria Math" charset="0"/>
                                      </a:rPr>
                                      <m:t>…</m:t>
                                    </m:r>
                                  </m:e>
                                  <m:e>
                                    <m:r>
                                      <a:rPr lang="en-US" altLang="zh-CN" b="0" i="1" smtClean="0">
                                        <a:latin typeface="Cambria Math" charset="0"/>
                                      </a:rPr>
                                      <m:t>…</m:t>
                                    </m:r>
                                  </m:e>
                                  <m:e>
                                    <m:r>
                                      <a:rPr lang="en-US" altLang="zh-CN" b="0" i="1" smtClean="0">
                                        <a:latin typeface="Cambria Math" charset="0"/>
                                      </a:rPr>
                                      <m:t>…</m:t>
                                    </m:r>
                                  </m:e>
                                  <m:e>
                                    <m:r>
                                      <a:rPr lang="en-US" altLang="zh-CN" b="0" i="1" smtClean="0">
                                        <a:latin typeface="Cambria Math" charset="0"/>
                                      </a:rPr>
                                      <m:t>…</m:t>
                                    </m:r>
                                  </m:e>
                                  <m:e>
                                    <m:r>
                                      <a:rPr lang="en-US" altLang="zh-CN" b="0" i="1" smtClean="0">
                                        <a:latin typeface="Cambria Math" charset="0"/>
                                      </a:rPr>
                                      <m:t>…</m:t>
                                    </m:r>
                                  </m:e>
                                  <m:e>
                                    <m:r>
                                      <a:rPr lang="en-US" altLang="zh-CN" b="0" i="1" smtClean="0">
                                        <a:latin typeface="Cambria Math" charset="0"/>
                                      </a:rPr>
                                      <m:t>…</m:t>
                                    </m:r>
                                  </m:e>
                                  <m:e>
                                    <m:r>
                                      <a:rPr lang="en-US" altLang="zh-CN" b="0" i="1" smtClean="0">
                                        <a:latin typeface="Cambria Math" charset="0"/>
                                      </a:rPr>
                                      <m:t>…</m:t>
                                    </m:r>
                                  </m:e>
                                  <m:e>
                                    <m:r>
                                      <a:rPr lang="en-US" altLang="zh-CN" b="0" i="1" smtClean="0">
                                        <a:latin typeface="Cambria Math" charset="0"/>
                                      </a:rPr>
                                      <m:t>…</m:t>
                                    </m:r>
                                  </m:e>
                                </m:eqArr>
                              </m:e>
                            </m:mr>
                          </m:m>
                          <m:r>
                            <a:rPr kumimoji="1" lang="en-US" altLang="zh-CN" b="0" i="1" smtClean="0">
                              <a:latin typeface="Cambria Math" charset="0"/>
                            </a:rPr>
                            <m:t>   </m:t>
                          </m:r>
                          <m:m>
                            <m:mPr>
                              <m:mcs>
                                <m:mc>
                                  <m:mcPr>
                                    <m:count m:val="1"/>
                                    <m:mcJc m:val="center"/>
                                  </m:mcPr>
                                </m:mc>
                              </m:mcs>
                              <m:ctrlPr>
                                <a:rPr kumimoji="1" lang="mr-IN" altLang="zh-CN" i="1" smtClean="0">
                                  <a:latin typeface="Cambria Math" panose="02040503050406030204" pitchFamily="18" charset="0"/>
                                </a:rPr>
                              </m:ctrlPr>
                            </m:mPr>
                            <m:mr>
                              <m:e>
                                <m:r>
                                  <m:rPr>
                                    <m:brk m:alnAt="7"/>
                                  </m:rPr>
                                  <a:rPr kumimoji="1" lang="en-US" altLang="zh-CN" b="0" i="1" smtClean="0">
                                    <a:latin typeface="Cambria Math" charset="0"/>
                                  </a:rPr>
                                  <m:t>0</m:t>
                                </m:r>
                              </m:e>
                            </m:mr>
                            <m:mr>
                              <m:e>
                                <m:eqArr>
                                  <m:eqArrPr>
                                    <m:ctrlPr>
                                      <a:rPr kumimoji="1" lang="mr-IN" altLang="zh-CN" b="0" i="1" smtClean="0">
                                        <a:latin typeface="Cambria Math" panose="02040503050406030204" pitchFamily="18" charset="0"/>
                                      </a:rPr>
                                    </m:ctrlPr>
                                  </m:eqArrPr>
                                  <m:e>
                                    <m:r>
                                      <a:rPr kumimoji="1" lang="en-US" altLang="zh-CN" b="0" i="1" smtClean="0">
                                        <a:latin typeface="Cambria Math" charset="0"/>
                                      </a:rPr>
                                      <m:t>0</m:t>
                                    </m:r>
                                  </m:e>
                                  <m:e>
                                    <m:r>
                                      <a:rPr kumimoji="1" lang="en-US" altLang="zh-CN" b="0" i="1" smtClean="0">
                                        <a:latin typeface="Cambria Math" charset="0"/>
                                      </a:rPr>
                                      <m:t>…</m:t>
                                    </m:r>
                                  </m:e>
                                  <m:e>
                                    <m:r>
                                      <a:rPr lang="en-US" altLang="zh-CN" b="0" i="1" smtClean="0">
                                        <a:latin typeface="Cambria Math" charset="0"/>
                                      </a:rPr>
                                      <m:t>1</m:t>
                                    </m:r>
                                  </m:e>
                                  <m:e>
                                    <m:r>
                                      <a:rPr lang="en-US" altLang="zh-CN" b="0" i="1" smtClean="0">
                                        <a:latin typeface="Cambria Math" charset="0"/>
                                      </a:rPr>
                                      <m:t>1</m:t>
                                    </m:r>
                                  </m:e>
                                  <m:e>
                                    <m:r>
                                      <a:rPr lang="en-US" altLang="zh-CN" b="0" i="1" smtClean="0">
                                        <a:latin typeface="Cambria Math" charset="0"/>
                                      </a:rPr>
                                      <m:t>𝑛</m:t>
                                    </m:r>
                                  </m:e>
                                  <m:e>
                                    <m:r>
                                      <a:rPr lang="en-US" altLang="zh-CN" b="0" i="1" smtClean="0">
                                        <a:latin typeface="Cambria Math" charset="0"/>
                                      </a:rPr>
                                      <m:t>…</m:t>
                                    </m:r>
                                  </m:e>
                                  <m:e>
                                    <m:sSup>
                                      <m:sSupPr>
                                        <m:ctrlPr>
                                          <a:rPr lang="en-US" altLang="zh-CN" b="0" i="1" smtClean="0">
                                            <a:latin typeface="Cambria Math" panose="02040503050406030204" pitchFamily="18" charset="0"/>
                                          </a:rPr>
                                        </m:ctrlPr>
                                      </m:sSupPr>
                                      <m:e>
                                        <m:r>
                                          <a:rPr lang="en-US" altLang="zh-CN" b="0" i="1" smtClean="0">
                                            <a:latin typeface="Cambria Math" charset="0"/>
                                          </a:rPr>
                                          <m:t>𝑛</m:t>
                                        </m:r>
                                      </m:e>
                                      <m:sup>
                                        <m:r>
                                          <a:rPr lang="en-US" altLang="zh-CN" b="0" i="1" smtClean="0">
                                            <a:latin typeface="Cambria Math" charset="0"/>
                                          </a:rPr>
                                          <m:t>𝑚</m:t>
                                        </m:r>
                                        <m:r>
                                          <a:rPr lang="en-US" altLang="zh-CN" b="0" i="1" smtClean="0">
                                            <a:latin typeface="Cambria Math" charset="0"/>
                                          </a:rPr>
                                          <m:t>−1</m:t>
                                        </m:r>
                                      </m:sup>
                                    </m:sSup>
                                  </m:e>
                                </m:eqArr>
                              </m:e>
                            </m:mr>
                          </m:m>
                        </m:e>
                      </m:d>
                    </m:oMath>
                  </m:oMathPara>
                </a14:m>
                <a:endParaRPr kumimoji="1" lang="zh-CN" altLang="en-US" dirty="0"/>
              </a:p>
            </p:txBody>
          </p:sp>
        </mc:Choice>
        <mc:Fallback>
          <p:sp>
            <p:nvSpPr>
              <p:cNvPr id="176" name="文本框 175"/>
              <p:cNvSpPr txBox="1">
                <a:spLocks noRot="1" noChangeAspect="1" noMove="1" noResize="1" noEditPoints="1" noAdjustHandles="1" noChangeArrowheads="1" noChangeShapeType="1" noTextEdit="1"/>
              </p:cNvSpPr>
              <p:nvPr/>
            </p:nvSpPr>
            <p:spPr>
              <a:xfrm>
                <a:off x="6287985" y="1780952"/>
                <a:ext cx="2929585" cy="2085827"/>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77" name="文本框 176">
                <a:extLst>
                  <a:ext uri="{FF2B5EF4-FFF2-40B4-BE49-F238E27FC236}">
                    <ele attr="{D0C7F274-AB0F-4EDF-B524-A27F13E92B59}"/>
                  </a:ext>
                </a:extLst>
              </p:cNvPr>
              <p:cNvSpPr txBox="1"/>
              <p:nvPr/>
            </p:nvSpPr>
            <p:spPr>
              <a:xfrm>
                <a:off x="9381452" y="2235548"/>
                <a:ext cx="348940" cy="13349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mr-IN" altLang="zh-CN" i="1" smtClean="0">
                              <a:latin typeface="Cambria Math" panose="02040503050406030204" pitchFamily="18" charset="0"/>
                            </a:rPr>
                          </m:ctrlPr>
                        </m:dPr>
                        <m:e>
                          <m:eqArr>
                            <m:eqArrPr>
                              <m:ctrlPr>
                                <a:rPr kumimoji="1" lang="en-US" altLang="zh-CN" b="0" i="1" smtClean="0">
                                  <a:latin typeface="Cambria Math" panose="02040503050406030204" pitchFamily="18" charset="0"/>
                                </a:rPr>
                              </m:ctrlPr>
                            </m:eqArrPr>
                            <m:e>
                              <m:sSub>
                                <m:sSubPr>
                                  <m:ctrlPr>
                                    <a:rPr kumimoji="1" lang="en-US" altLang="zh-CN" b="0" i="1" smtClean="0">
                                      <a:latin typeface="Cambria Math" panose="02040503050406030204" pitchFamily="18" charset="0"/>
                                    </a:rPr>
                                  </m:ctrlPr>
                                </m:sSubPr>
                                <m:e>
                                  <m:r>
                                    <a:rPr kumimoji="1" lang="en-US" altLang="zh-CN" b="0" i="1" smtClean="0">
                                      <a:latin typeface="Cambria Math" charset="0"/>
                                    </a:rPr>
                                    <m:t>𝑑</m:t>
                                  </m:r>
                                </m:e>
                                <m:sub>
                                  <m:r>
                                    <a:rPr kumimoji="1" lang="en-US" altLang="zh-CN" b="0" i="1" smtClean="0">
                                      <a:latin typeface="Cambria Math" charset="0"/>
                                    </a:rPr>
                                    <m:t>0</m:t>
                                  </m:r>
                                </m:sub>
                              </m:sSub>
                            </m:e>
                            <m:e>
                              <m:sSub>
                                <m:sSubPr>
                                  <m:ctrlPr>
                                    <a:rPr kumimoji="1" lang="en-US" altLang="zh-CN" i="1">
                                      <a:latin typeface="Cambria Math" panose="02040503050406030204" pitchFamily="18" charset="0"/>
                                    </a:rPr>
                                  </m:ctrlPr>
                                </m:sSubPr>
                                <m:e>
                                  <m:r>
                                    <a:rPr kumimoji="1" lang="en-US" altLang="zh-CN" i="1">
                                      <a:latin typeface="Cambria Math" charset="0"/>
                                    </a:rPr>
                                    <m:t>𝑑</m:t>
                                  </m:r>
                                </m:e>
                                <m:sub>
                                  <m:r>
                                    <a:rPr kumimoji="1" lang="en-US" altLang="zh-CN" b="0" i="1" smtClean="0">
                                      <a:latin typeface="Cambria Math" charset="0"/>
                                    </a:rPr>
                                    <m:t>1</m:t>
                                  </m:r>
                                </m:sub>
                              </m:sSub>
                            </m:e>
                            <m:e>
                              <m:r>
                                <a:rPr kumimoji="1" lang="en-US" altLang="zh-CN" b="0" i="1" smtClean="0">
                                  <a:latin typeface="Cambria Math" charset="0"/>
                                </a:rPr>
                                <m:t>…</m:t>
                              </m:r>
                            </m:e>
                            <m:e>
                              <m:sSub>
                                <m:sSubPr>
                                  <m:ctrlPr>
                                    <a:rPr kumimoji="1" lang="en-US" altLang="zh-CN" i="1">
                                      <a:latin typeface="Cambria Math" panose="02040503050406030204" pitchFamily="18" charset="0"/>
                                    </a:rPr>
                                  </m:ctrlPr>
                                </m:sSubPr>
                                <m:e>
                                  <m:r>
                                    <a:rPr kumimoji="1" lang="en-US" altLang="zh-CN" i="1">
                                      <a:latin typeface="Cambria Math" charset="0"/>
                                    </a:rPr>
                                    <m:t>𝑑</m:t>
                                  </m:r>
                                </m:e>
                                <m:sub>
                                  <m:r>
                                    <a:rPr kumimoji="1" lang="en-US" altLang="zh-CN" b="0" i="1" smtClean="0">
                                      <a:latin typeface="Cambria Math" charset="0"/>
                                    </a:rPr>
                                    <m:t>3</m:t>
                                  </m:r>
                                </m:sub>
                              </m:sSub>
                            </m:e>
                            <m:e>
                              <m:r>
                                <a:rPr kumimoji="1" lang="en-US" altLang="zh-CN" b="0" i="1" smtClean="0">
                                  <a:latin typeface="Cambria Math" charset="0"/>
                                </a:rPr>
                                <m:t> </m:t>
                              </m:r>
                            </m:e>
                          </m:eqArr>
                        </m:e>
                      </m:d>
                    </m:oMath>
                  </m:oMathPara>
                </a14:m>
                <a:endParaRPr kumimoji="1" lang="zh-CN" altLang="en-US" dirty="0"/>
              </a:p>
            </p:txBody>
          </p:sp>
        </mc:Choice>
        <mc:Fallback>
          <p:sp>
            <p:nvSpPr>
              <p:cNvPr id="177" name="文本框 176"/>
              <p:cNvSpPr txBox="1">
                <a:spLocks noRot="1" noChangeAspect="1" noMove="1" noResize="1" noEditPoints="1" noAdjustHandles="1" noChangeArrowheads="1" noChangeShapeType="1" noTextEdit="1"/>
              </p:cNvSpPr>
              <p:nvPr/>
            </p:nvSpPr>
            <p:spPr>
              <a:xfrm>
                <a:off x="9381452" y="2235548"/>
                <a:ext cx="348940" cy="1334981"/>
              </a:xfrm>
              <a:prstGeom prst="rect">
                <a:avLst/>
              </a:prstGeom>
              <a:blipFill rotWithShape="1">
                <a:blip r:embed="rId2"/>
                <a:stretch>
                  <a:fillRect r="-7018"/>
                </a:stretch>
              </a:blipFill>
            </p:spPr>
            <p:txBody>
              <a:bodyPr/>
              <a:lstStyle/>
              <a:p>
                <a:r>
                  <a:rPr lang="zh-CN" altLang="en-US">
                    <a:noFill/>
                  </a:rPr>
                  <a:t> </a:t>
                </a:r>
                <a:endParaRPr lang="zh-CN" altLang="en-US">
                  <a:noFill/>
                </a:endParaRPr>
              </a:p>
            </p:txBody>
          </p:sp>
        </mc:Fallback>
      </mc:AlternateContent>
      <p:sp>
        <p:nvSpPr>
          <p:cNvPr id="178" name="文本框 177"/>
          <p:cNvSpPr txBox="1"/>
          <p:nvPr/>
        </p:nvSpPr>
        <p:spPr>
          <a:xfrm>
            <a:off x="9932747" y="2877343"/>
            <a:ext cx="544286" cy="461665"/>
          </a:xfrm>
          <a:prstGeom prst="rect">
            <a:avLst/>
          </a:prstGeom>
          <a:noFill/>
        </p:spPr>
        <p:txBody>
          <a:bodyPr wrap="square" rtlCol="0">
            <a:spAutoFit/>
          </a:bodyPr>
          <a:lstStyle/>
          <a:p>
            <a:r>
              <a:rPr kumimoji="1" lang="en-US" altLang="zh-CN" sz="2400" dirty="0"/>
              <a:t>=</a:t>
            </a:r>
            <a:endParaRPr kumimoji="1" lang="zh-CN" altLang="en-US" sz="2400" dirty="0"/>
          </a:p>
        </p:txBody>
      </p:sp>
      <mc:AlternateContent xmlns:mc="http://schemas.openxmlformats.org/markup-compatibility/2006">
        <mc:Choice xmlns:a14="http://schemas.microsoft.com/office/drawing/2010/main" Requires="a14">
          <p:sp>
            <p:nvSpPr>
              <p:cNvPr id="179" name="文本框 178">
                <a:extLst>
                  <a:ext uri="{FF2B5EF4-FFF2-40B4-BE49-F238E27FC236}">
                    <ele attr="{3E44B484-8DB6-4C4D-BE35-6ECEECA28219}"/>
                  </a:ext>
                </a:extLst>
              </p:cNvPr>
              <p:cNvSpPr txBox="1"/>
              <p:nvPr/>
            </p:nvSpPr>
            <p:spPr>
              <a:xfrm>
                <a:off x="10452851" y="1734207"/>
                <a:ext cx="453073" cy="21793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mr-IN" altLang="zh-CN" i="1" smtClean="0">
                              <a:latin typeface="Cambria Math" panose="02040503050406030204" pitchFamily="18" charset="0"/>
                            </a:rPr>
                          </m:ctrlPr>
                        </m:dPr>
                        <m:e>
                          <m:eqArr>
                            <m:eqArrPr>
                              <m:ctrlPr>
                                <a:rPr kumimoji="1" lang="en-US" altLang="zh-CN" i="1" smtClean="0">
                                  <a:latin typeface="Cambria Math" panose="02040503050406030204" pitchFamily="18" charset="0"/>
                                </a:rPr>
                              </m:ctrlPr>
                            </m:eqArrPr>
                            <m:e>
                              <m:sSub>
                                <m:sSubPr>
                                  <m:ctrlPr>
                                    <a:rPr kumimoji="1" lang="en-US" altLang="zh-CN" i="1" smtClean="0">
                                      <a:latin typeface="Cambria Math" panose="02040503050406030204" pitchFamily="18" charset="0"/>
                                    </a:rPr>
                                  </m:ctrlPr>
                                </m:sSubPr>
                                <m:e>
                                  <m:r>
                                    <a:rPr kumimoji="1" lang="en-US" altLang="zh-CN" b="0" i="1" smtClean="0">
                                      <a:latin typeface="Cambria Math" charset="0"/>
                                    </a:rPr>
                                    <m:t>𝑑</m:t>
                                  </m:r>
                                </m:e>
                                <m:sub>
                                  <m:r>
                                    <a:rPr kumimoji="1" lang="en-US" altLang="zh-CN" b="0" i="1" smtClean="0">
                                      <a:latin typeface="Cambria Math" charset="0"/>
                                    </a:rPr>
                                    <m:t>0</m:t>
                                  </m:r>
                                </m:sub>
                              </m:sSub>
                            </m:e>
                            <m:e>
                              <m:sSub>
                                <m:sSubPr>
                                  <m:ctrlPr>
                                    <a:rPr kumimoji="1" lang="en-US" altLang="zh-CN" i="1">
                                      <a:latin typeface="Cambria Math" panose="02040503050406030204" pitchFamily="18" charset="0"/>
                                    </a:rPr>
                                  </m:ctrlPr>
                                </m:sSubPr>
                                <m:e>
                                  <m:r>
                                    <a:rPr kumimoji="1" lang="en-US" altLang="zh-CN" i="1">
                                      <a:latin typeface="Cambria Math" charset="0"/>
                                    </a:rPr>
                                    <m:t>𝑑</m:t>
                                  </m:r>
                                </m:e>
                                <m:sub>
                                  <m:r>
                                    <a:rPr kumimoji="1" lang="en-US" altLang="zh-CN" b="0" i="1" smtClean="0">
                                      <a:latin typeface="Cambria Math" charset="0"/>
                                    </a:rPr>
                                    <m:t>1</m:t>
                                  </m:r>
                                </m:sub>
                              </m:sSub>
                            </m:e>
                            <m:e>
                              <m:r>
                                <a:rPr kumimoji="1" lang="en-US" altLang="zh-CN" b="0" i="1" smtClean="0">
                                  <a:latin typeface="Cambria Math" charset="0"/>
                                </a:rPr>
                                <m:t>…</m:t>
                              </m:r>
                            </m:e>
                            <m:e>
                              <m:sSub>
                                <m:sSubPr>
                                  <m:ctrlPr>
                                    <a:rPr kumimoji="1" lang="en-US" altLang="zh-CN" i="1">
                                      <a:latin typeface="Cambria Math" panose="02040503050406030204" pitchFamily="18" charset="0"/>
                                    </a:rPr>
                                  </m:ctrlPr>
                                </m:sSubPr>
                                <m:e>
                                  <m:r>
                                    <a:rPr kumimoji="1" lang="en-US" altLang="zh-CN" i="1">
                                      <a:latin typeface="Cambria Math" charset="0"/>
                                    </a:rPr>
                                    <m:t>𝑑</m:t>
                                  </m:r>
                                </m:e>
                                <m:sub>
                                  <m:r>
                                    <a:rPr kumimoji="1" lang="en-US" altLang="zh-CN" b="0" i="1" smtClean="0">
                                      <a:latin typeface="Cambria Math" charset="0"/>
                                    </a:rPr>
                                    <m:t>3</m:t>
                                  </m:r>
                                </m:sub>
                              </m:sSub>
                            </m:e>
                            <m:e>
                              <m:sSub>
                                <m:sSubPr>
                                  <m:ctrlPr>
                                    <a:rPr kumimoji="1" lang="en-US" altLang="zh-CN" i="1">
                                      <a:latin typeface="Cambria Math" panose="02040503050406030204" pitchFamily="18" charset="0"/>
                                    </a:rPr>
                                  </m:ctrlPr>
                                </m:sSubPr>
                                <m:e>
                                  <m:r>
                                    <a:rPr kumimoji="1" lang="en-US" altLang="zh-CN" b="0" i="1" smtClean="0">
                                      <a:latin typeface="Cambria Math" charset="0"/>
                                    </a:rPr>
                                    <m:t>𝑐</m:t>
                                  </m:r>
                                </m:e>
                                <m:sub>
                                  <m:r>
                                    <a:rPr kumimoji="1" lang="en-US" altLang="zh-CN" i="1">
                                      <a:latin typeface="Cambria Math" charset="0"/>
                                    </a:rPr>
                                    <m:t>0</m:t>
                                  </m:r>
                                </m:sub>
                              </m:sSub>
                            </m:e>
                            <m:e>
                              <m:sSub>
                                <m:sSubPr>
                                  <m:ctrlPr>
                                    <a:rPr kumimoji="1" lang="en-US" altLang="zh-CN" i="1">
                                      <a:latin typeface="Cambria Math" panose="02040503050406030204" pitchFamily="18" charset="0"/>
                                    </a:rPr>
                                  </m:ctrlPr>
                                </m:sSubPr>
                                <m:e>
                                  <m:r>
                                    <a:rPr kumimoji="1" lang="en-US" altLang="zh-CN" b="0" i="1" smtClean="0">
                                      <a:latin typeface="Cambria Math" charset="0"/>
                                    </a:rPr>
                                    <m:t>𝑐</m:t>
                                  </m:r>
                                </m:e>
                                <m:sub>
                                  <m:r>
                                    <a:rPr kumimoji="1" lang="en-US" altLang="zh-CN" b="0" i="1" smtClean="0">
                                      <a:latin typeface="Cambria Math" charset="0"/>
                                    </a:rPr>
                                    <m:t>2</m:t>
                                  </m:r>
                                </m:sub>
                              </m:sSub>
                            </m:e>
                            <m:e>
                              <m:r>
                                <a:rPr kumimoji="1" lang="en-US" altLang="zh-CN" b="0" i="1" smtClean="0">
                                  <a:latin typeface="Cambria Math" charset="0"/>
                                </a:rPr>
                                <m:t>…</m:t>
                              </m:r>
                            </m:e>
                            <m:e>
                              <m:sSub>
                                <m:sSubPr>
                                  <m:ctrlPr>
                                    <a:rPr kumimoji="1" lang="en-US" altLang="zh-CN" i="1">
                                      <a:latin typeface="Cambria Math" panose="02040503050406030204" pitchFamily="18" charset="0"/>
                                    </a:rPr>
                                  </m:ctrlPr>
                                </m:sSubPr>
                                <m:e>
                                  <m:r>
                                    <a:rPr kumimoji="1" lang="en-US" altLang="zh-CN" b="0" i="1" smtClean="0">
                                      <a:latin typeface="Cambria Math" charset="0"/>
                                    </a:rPr>
                                    <m:t>𝑐</m:t>
                                  </m:r>
                                </m:e>
                                <m:sub>
                                  <m:r>
                                    <a:rPr kumimoji="1" lang="en-US" altLang="zh-CN" b="0" i="1" smtClean="0">
                                      <a:latin typeface="Cambria Math" charset="0"/>
                                    </a:rPr>
                                    <m:t>2</m:t>
                                  </m:r>
                                </m:sub>
                              </m:sSub>
                            </m:e>
                          </m:eqArr>
                        </m:e>
                      </m:d>
                    </m:oMath>
                  </m:oMathPara>
                </a14:m>
                <a:endParaRPr kumimoji="1" lang="zh-CN" altLang="en-US" dirty="0"/>
              </a:p>
            </p:txBody>
          </p:sp>
        </mc:Choice>
        <mc:Fallback>
          <p:sp>
            <p:nvSpPr>
              <p:cNvPr id="179" name="文本框 178"/>
              <p:cNvSpPr txBox="1">
                <a:spLocks noRot="1" noChangeAspect="1" noMove="1" noResize="1" noEditPoints="1" noAdjustHandles="1" noChangeArrowheads="1" noChangeShapeType="1" noTextEdit="1"/>
              </p:cNvSpPr>
              <p:nvPr/>
            </p:nvSpPr>
            <p:spPr>
              <a:xfrm>
                <a:off x="10452851" y="1734207"/>
                <a:ext cx="453073" cy="2179315"/>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grpSp>
        <p:nvGrpSpPr>
          <p:cNvPr id="180" name="组 75"/>
          <p:cNvGrpSpPr/>
          <p:nvPr/>
        </p:nvGrpSpPr>
        <p:grpSpPr>
          <a:xfrm>
            <a:off x="622270" y="2938884"/>
            <a:ext cx="5028838" cy="2859885"/>
            <a:chOff x="263704" y="2120365"/>
            <a:chExt cx="5028838" cy="2859885"/>
          </a:xfrm>
        </p:grpSpPr>
        <mc:AlternateContent xmlns:mc="http://schemas.openxmlformats.org/markup-compatibility/2006">
          <mc:Choice xmlns:a14="http://schemas.microsoft.com/office/drawing/2010/main" Requires="a14">
            <p:sp>
              <p:nvSpPr>
                <p:cNvPr id="181" name="文本框 180">
                  <a:extLst>
                    <a:ext uri="{FF2B5EF4-FFF2-40B4-BE49-F238E27FC236}">
                      <ele attr="{753B40CC-401C-42B2-8F2F-6C82D56EC417}"/>
                    </a:ext>
                  </a:extLst>
                </p:cNvPr>
                <p:cNvSpPr txBox="1"/>
                <p:nvPr/>
              </p:nvSpPr>
              <p:spPr>
                <a:xfrm>
                  <a:off x="263704" y="2120365"/>
                  <a:ext cx="3877215" cy="28598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mr-IN" altLang="zh-CN" i="1" smtClean="0">
                                <a:latin typeface="Cambria Math" panose="02040503050406030204" pitchFamily="18" charset="0"/>
                              </a:rPr>
                            </m:ctrlPr>
                          </m:dPr>
                          <m:e>
                            <m:m>
                              <m:mPr>
                                <m:mcs>
                                  <m:mc>
                                    <m:mcPr>
                                      <m:count m:val="2"/>
                                      <m:mcJc m:val="center"/>
                                    </m:mcPr>
                                  </m:mc>
                                </m:mcs>
                                <m:ctrlPr>
                                  <a:rPr kumimoji="1" lang="mr-IN" altLang="zh-CN" i="1" smtClean="0">
                                    <a:latin typeface="Cambria Math" panose="02040503050406030204" pitchFamily="18" charset="0"/>
                                  </a:rPr>
                                </m:ctrlPr>
                              </m:mPr>
                              <m:mr>
                                <m:e>
                                  <m:r>
                                    <m:rPr>
                                      <m:brk m:alnAt="7"/>
                                    </m:rPr>
                                    <a:rPr kumimoji="1" lang="en-US" altLang="zh-CN" b="0" i="1" smtClean="0">
                                      <a:latin typeface="Cambria Math" charset="0"/>
                                    </a:rPr>
                                    <m:t>1</m:t>
                                  </m:r>
                                </m:e>
                                <m:e>
                                  <m:r>
                                    <a:rPr kumimoji="1" lang="en-US" altLang="zh-CN" b="0" i="1" smtClean="0">
                                      <a:latin typeface="Cambria Math" charset="0"/>
                                    </a:rPr>
                                    <m:t>0</m:t>
                                  </m:r>
                                </m:e>
                              </m:mr>
                              <m:mr>
                                <m:e>
                                  <m:eqArr>
                                    <m:eqArrPr>
                                      <m:ctrlPr>
                                        <a:rPr kumimoji="1" lang="mr-IN" altLang="zh-CN" i="1" smtClean="0">
                                          <a:latin typeface="Cambria Math" panose="02040503050406030204" pitchFamily="18" charset="0"/>
                                        </a:rPr>
                                      </m:ctrlPr>
                                    </m:eqArrPr>
                                    <m:e>
                                      <m:r>
                                        <a:rPr kumimoji="1"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0</m:t>
                                      </m:r>
                                    </m:e>
                                    <m:e>
                                      <m:f>
                                        <m:fPr>
                                          <m:ctrlPr>
                                            <a:rPr lang="mr-IN" altLang="zh-CN" b="0" i="1" smtClean="0">
                                              <a:latin typeface="Cambria Math" panose="02040503050406030204" pitchFamily="18" charset="0"/>
                                            </a:rPr>
                                          </m:ctrlPr>
                                        </m:fPr>
                                        <m:num>
                                          <m:r>
                                            <a:rPr lang="en-US" altLang="zh-CN" b="0" i="1" smtClean="0">
                                              <a:latin typeface="Cambria Math" charset="0"/>
                                            </a:rPr>
                                            <m:t>1</m:t>
                                          </m:r>
                                        </m:num>
                                        <m:den>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0</m:t>
                                              </m:r>
                                            </m:sub>
                                          </m:sSub>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0</m:t>
                                              </m:r>
                                            </m:sub>
                                          </m:sSub>
                                        </m:den>
                                      </m:f>
                                    </m:e>
                                    <m:e>
                                      <m:f>
                                        <m:fPr>
                                          <m:ctrlPr>
                                            <a:rPr lang="mr-IN" altLang="zh-CN" i="1">
                                              <a:latin typeface="Cambria Math" panose="02040503050406030204" pitchFamily="18" charset="0"/>
                                            </a:rPr>
                                          </m:ctrlPr>
                                        </m:fPr>
                                        <m:num>
                                          <m:r>
                                            <a:rPr lang="en-US" altLang="zh-CN" i="1">
                                              <a:latin typeface="Cambria Math" charset="0"/>
                                            </a:rPr>
                                            <m:t>1</m:t>
                                          </m:r>
                                        </m:num>
                                        <m:den>
                                          <m:sSub>
                                            <m:sSubPr>
                                              <m:ctrlPr>
                                                <a:rPr lang="en-US" altLang="zh-CN" i="1">
                                                  <a:latin typeface="Cambria Math" panose="02040503050406030204" pitchFamily="18" charset="0"/>
                                                </a:rPr>
                                              </m:ctrlPr>
                                            </m:sSubPr>
                                            <m:e>
                                              <m:r>
                                                <a:rPr lang="en-US" altLang="zh-CN" i="1">
                                                  <a:latin typeface="Cambria Math" charset="0"/>
                                                </a:rPr>
                                                <m:t>𝑥</m:t>
                                              </m:r>
                                            </m:e>
                                            <m:sub>
                                              <m:r>
                                                <a:rPr lang="en-US" altLang="zh-CN" b="0" i="1" smtClean="0">
                                                  <a:latin typeface="Cambria Math" charset="0"/>
                                                </a:rPr>
                                                <m:t>1</m:t>
                                              </m:r>
                                            </m:sub>
                                          </m:sSub>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𝑦</m:t>
                                              </m:r>
                                            </m:e>
                                            <m:sub>
                                              <m:r>
                                                <a:rPr lang="en-US" altLang="zh-CN" i="1">
                                                  <a:latin typeface="Cambria Math" charset="0"/>
                                                </a:rPr>
                                                <m:t>0</m:t>
                                              </m:r>
                                            </m:sub>
                                          </m:sSub>
                                        </m:den>
                                      </m:f>
                                    </m:e>
                                    <m:e>
                                      <m:f>
                                        <m:fPr>
                                          <m:ctrlPr>
                                            <a:rPr lang="mr-IN" altLang="zh-CN" i="1">
                                              <a:latin typeface="Cambria Math" panose="02040503050406030204" pitchFamily="18" charset="0"/>
                                            </a:rPr>
                                          </m:ctrlPr>
                                        </m:fPr>
                                        <m:num>
                                          <m:r>
                                            <a:rPr lang="en-US" altLang="zh-CN" i="1">
                                              <a:latin typeface="Cambria Math" charset="0"/>
                                            </a:rPr>
                                            <m:t>1</m:t>
                                          </m:r>
                                        </m:num>
                                        <m:den>
                                          <m:sSub>
                                            <m:sSubPr>
                                              <m:ctrlPr>
                                                <a:rPr lang="en-US" altLang="zh-CN" i="1">
                                                  <a:latin typeface="Cambria Math" panose="02040503050406030204" pitchFamily="18" charset="0"/>
                                                </a:rPr>
                                              </m:ctrlPr>
                                            </m:sSubPr>
                                            <m:e>
                                              <m:r>
                                                <a:rPr lang="en-US" altLang="zh-CN" i="1">
                                                  <a:latin typeface="Cambria Math" charset="0"/>
                                                </a:rPr>
                                                <m:t>𝑥</m:t>
                                              </m:r>
                                            </m:e>
                                            <m:sub>
                                              <m:r>
                                                <a:rPr lang="en-US" altLang="zh-CN" b="0" i="1" smtClean="0">
                                                  <a:latin typeface="Cambria Math" charset="0"/>
                                                </a:rPr>
                                                <m:t>2</m:t>
                                              </m:r>
                                            </m:sub>
                                          </m:sSub>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𝑦</m:t>
                                              </m:r>
                                            </m:e>
                                            <m:sub>
                                              <m:r>
                                                <a:rPr lang="en-US" altLang="zh-CN" i="1">
                                                  <a:latin typeface="Cambria Math" charset="0"/>
                                                </a:rPr>
                                                <m:t>0</m:t>
                                              </m:r>
                                            </m:sub>
                                          </m:sSub>
                                        </m:den>
                                      </m:f>
                                    </m:e>
                                    <m:e>
                                      <m:r>
                                        <a:rPr lang="zh-CN" altLang="en-US" b="0" i="1" smtClean="0">
                                          <a:latin typeface="Cambria Math" charset="0"/>
                                        </a:rPr>
                                        <m:t> </m:t>
                                      </m:r>
                                    </m:e>
                                  </m:eqArr>
                                </m:e>
                                <m:e>
                                  <m:eqArr>
                                    <m:eqArrPr>
                                      <m:ctrlPr>
                                        <a:rPr kumimoji="1" lang="mr-IN" altLang="zh-CN" i="1" smtClean="0">
                                          <a:latin typeface="Cambria Math" panose="02040503050406030204" pitchFamily="18" charset="0"/>
                                        </a:rPr>
                                      </m:ctrlPr>
                                    </m:eqArrPr>
                                    <m:e>
                                      <m:r>
                                        <a:rPr kumimoji="1" lang="en-US" altLang="zh-CN" b="0" i="1" smtClean="0">
                                          <a:latin typeface="Cambria Math" charset="0"/>
                                        </a:rPr>
                                        <m:t>1</m:t>
                                      </m:r>
                                    </m:e>
                                    <m:e>
                                      <m:r>
                                        <a:rPr lang="en-US" altLang="zh-CN" b="0" i="1" smtClean="0">
                                          <a:latin typeface="Cambria Math" charset="0"/>
                                        </a:rPr>
                                        <m:t>0</m:t>
                                      </m:r>
                                    </m:e>
                                    <m:e>
                                      <m:r>
                                        <a:rPr lang="en-US" altLang="zh-CN" b="0" i="1" smtClean="0">
                                          <a:latin typeface="Cambria Math" charset="0"/>
                                        </a:rPr>
                                        <m:t>0</m:t>
                                      </m:r>
                                    </m:e>
                                    <m:e>
                                      <m:f>
                                        <m:fPr>
                                          <m:ctrlPr>
                                            <a:rPr lang="mr-IN" altLang="zh-CN" i="1" smtClean="0">
                                              <a:latin typeface="Cambria Math" panose="02040503050406030204" pitchFamily="18" charset="0"/>
                                            </a:rPr>
                                          </m:ctrlPr>
                                        </m:fPr>
                                        <m:num>
                                          <m:r>
                                            <a:rPr lang="en-US" altLang="zh-CN" b="0" i="1" smtClean="0">
                                              <a:latin typeface="Cambria Math" charset="0"/>
                                            </a:rPr>
                                            <m:t>1</m:t>
                                          </m:r>
                                        </m:num>
                                        <m:den>
                                          <m:sSub>
                                            <m:sSubPr>
                                              <m:ctrlPr>
                                                <a:rPr lang="en-US" altLang="zh-CN"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0</m:t>
                                              </m:r>
                                            </m:sub>
                                          </m:sSub>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1</m:t>
                                              </m:r>
                                            </m:sub>
                                          </m:sSub>
                                        </m:den>
                                      </m:f>
                                    </m:e>
                                    <m:e>
                                      <m:f>
                                        <m:fPr>
                                          <m:ctrlPr>
                                            <a:rPr lang="mr-IN" altLang="zh-CN" i="1">
                                              <a:latin typeface="Cambria Math" panose="02040503050406030204" pitchFamily="18" charset="0"/>
                                            </a:rPr>
                                          </m:ctrlPr>
                                        </m:fPr>
                                        <m:num>
                                          <m:r>
                                            <a:rPr lang="en-US" altLang="zh-CN" i="1">
                                              <a:latin typeface="Cambria Math" charset="0"/>
                                            </a:rPr>
                                            <m:t>1</m:t>
                                          </m:r>
                                        </m:num>
                                        <m:den>
                                          <m:sSub>
                                            <m:sSubPr>
                                              <m:ctrlPr>
                                                <a:rPr lang="en-US" altLang="zh-CN" i="1">
                                                  <a:latin typeface="Cambria Math" panose="02040503050406030204" pitchFamily="18" charset="0"/>
                                                </a:rPr>
                                              </m:ctrlPr>
                                            </m:sSubPr>
                                            <m:e>
                                              <m:r>
                                                <a:rPr lang="en-US" altLang="zh-CN" i="1">
                                                  <a:latin typeface="Cambria Math" charset="0"/>
                                                </a:rPr>
                                                <m:t>𝑥</m:t>
                                              </m:r>
                                            </m:e>
                                            <m:sub>
                                              <m:r>
                                                <a:rPr lang="en-US" altLang="zh-CN" b="0" i="1" smtClean="0">
                                                  <a:latin typeface="Cambria Math" charset="0"/>
                                                </a:rPr>
                                                <m:t>1</m:t>
                                              </m:r>
                                            </m:sub>
                                          </m:sSub>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𝑦</m:t>
                                              </m:r>
                                            </m:e>
                                            <m:sub>
                                              <m:r>
                                                <a:rPr lang="en-US" altLang="zh-CN" b="0" i="1" smtClean="0">
                                                  <a:latin typeface="Cambria Math" charset="0"/>
                                                </a:rPr>
                                                <m:t>1</m:t>
                                              </m:r>
                                            </m:sub>
                                          </m:sSub>
                                        </m:den>
                                      </m:f>
                                    </m:e>
                                    <m:e>
                                      <m:f>
                                        <m:fPr>
                                          <m:ctrlPr>
                                            <a:rPr lang="mr-IN" altLang="zh-CN" i="1">
                                              <a:latin typeface="Cambria Math" panose="02040503050406030204" pitchFamily="18" charset="0"/>
                                            </a:rPr>
                                          </m:ctrlPr>
                                        </m:fPr>
                                        <m:num>
                                          <m:r>
                                            <a:rPr lang="en-US" altLang="zh-CN" i="1">
                                              <a:latin typeface="Cambria Math" charset="0"/>
                                            </a:rPr>
                                            <m:t>1</m:t>
                                          </m:r>
                                        </m:num>
                                        <m:den>
                                          <m:sSub>
                                            <m:sSubPr>
                                              <m:ctrlPr>
                                                <a:rPr lang="en-US" altLang="zh-CN" i="1">
                                                  <a:latin typeface="Cambria Math" panose="02040503050406030204" pitchFamily="18" charset="0"/>
                                                </a:rPr>
                                              </m:ctrlPr>
                                            </m:sSubPr>
                                            <m:e>
                                              <m:r>
                                                <a:rPr lang="en-US" altLang="zh-CN" i="1">
                                                  <a:latin typeface="Cambria Math" charset="0"/>
                                                </a:rPr>
                                                <m:t>𝑥</m:t>
                                              </m:r>
                                            </m:e>
                                            <m:sub>
                                              <m:r>
                                                <a:rPr lang="en-US" altLang="zh-CN" b="0" i="1" smtClean="0">
                                                  <a:latin typeface="Cambria Math" charset="0"/>
                                                </a:rPr>
                                                <m:t>2</m:t>
                                              </m:r>
                                            </m:sub>
                                          </m:sSub>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𝑦</m:t>
                                              </m:r>
                                            </m:e>
                                            <m:sub>
                                              <m:r>
                                                <a:rPr lang="en-US" altLang="zh-CN" b="0" i="1" smtClean="0">
                                                  <a:latin typeface="Cambria Math" charset="0"/>
                                                </a:rPr>
                                                <m:t>1</m:t>
                                              </m:r>
                                            </m:sub>
                                          </m:sSub>
                                        </m:den>
                                      </m:f>
                                    </m:e>
                                    <m:e>
                                      <m:r>
                                        <a:rPr lang="zh-CN" altLang="en-US" b="0" i="1" smtClean="0">
                                          <a:latin typeface="Cambria Math" charset="0"/>
                                        </a:rPr>
                                        <m:t>  </m:t>
                                      </m:r>
                                    </m:e>
                                  </m:eqArr>
                                </m:e>
                              </m:mr>
                            </m:m>
                            <m:r>
                              <a:rPr kumimoji="1" lang="en-US" altLang="zh-CN" b="0" i="1" smtClean="0">
                                <a:latin typeface="Cambria Math" charset="0"/>
                              </a:rPr>
                              <m:t>    </m:t>
                            </m:r>
                            <m:m>
                              <m:mPr>
                                <m:mcs>
                                  <m:mc>
                                    <m:mcPr>
                                      <m:count m:val="2"/>
                                      <m:mcJc m:val="center"/>
                                    </m:mcPr>
                                  </m:mc>
                                </m:mcs>
                                <m:ctrlPr>
                                  <a:rPr kumimoji="1" lang="mr-IN" altLang="zh-CN" i="1" smtClean="0">
                                    <a:latin typeface="Cambria Math" panose="02040503050406030204" pitchFamily="18" charset="0"/>
                                  </a:rPr>
                                </m:ctrlPr>
                              </m:mPr>
                              <m:mr>
                                <m:e>
                                  <m:r>
                                    <m:rPr>
                                      <m:brk m:alnAt="7"/>
                                    </m:rPr>
                                    <a:rPr kumimoji="1" lang="en-US" altLang="zh-CN" b="0" i="1" smtClean="0">
                                      <a:latin typeface="Cambria Math" charset="0"/>
                                    </a:rPr>
                                    <m:t> </m:t>
                                  </m:r>
                                  <m:r>
                                    <a:rPr kumimoji="1" lang="en-US" altLang="zh-CN" b="0" i="1" smtClean="0">
                                      <a:latin typeface="Cambria Math" charset="0"/>
                                    </a:rPr>
                                    <m:t>0</m:t>
                                  </m:r>
                                </m:e>
                                <m:e>
                                  <m:r>
                                    <a:rPr kumimoji="1" lang="en-US" altLang="zh-CN" b="0" i="1" smtClean="0">
                                      <a:latin typeface="Cambria Math" charset="0"/>
                                    </a:rPr>
                                    <m:t>0</m:t>
                                  </m:r>
                                </m:e>
                              </m:mr>
                              <m:mr>
                                <m:e>
                                  <m:eqArr>
                                    <m:eqArrPr>
                                      <m:ctrlPr>
                                        <a:rPr kumimoji="1" lang="en-US" altLang="zh-CN" b="0" i="1" smtClean="0">
                                          <a:latin typeface="Cambria Math" panose="02040503050406030204" pitchFamily="18" charset="0"/>
                                        </a:rPr>
                                      </m:ctrlPr>
                                    </m:eqArrPr>
                                    <m:e>
                                      <m:r>
                                        <a:rPr kumimoji="1" lang="en-US" altLang="zh-CN" b="0" i="1" smtClean="0">
                                          <a:latin typeface="Cambria Math" charset="0"/>
                                        </a:rPr>
                                        <m:t> 0</m:t>
                                      </m:r>
                                    </m:e>
                                    <m:e>
                                      <m:r>
                                        <a:rPr kumimoji="1" lang="en-US" altLang="zh-CN" b="0" i="1" smtClean="0">
                                          <a:latin typeface="Cambria Math" charset="0"/>
                                        </a:rPr>
                                        <m:t>1</m:t>
                                      </m:r>
                                    </m:e>
                                    <m:e>
                                      <m:r>
                                        <a:rPr kumimoji="1" lang="en-US" altLang="zh-CN" b="0" i="1" smtClean="0">
                                          <a:latin typeface="Cambria Math" charset="0"/>
                                        </a:rPr>
                                        <m:t>0</m:t>
                                      </m:r>
                                    </m:e>
                                    <m:e>
                                      <m:f>
                                        <m:fPr>
                                          <m:ctrlPr>
                                            <a:rPr kumimoji="1" lang="mr-IN" altLang="zh-CN" b="0" i="1" smtClean="0">
                                              <a:latin typeface="Cambria Math" panose="02040503050406030204" pitchFamily="18" charset="0"/>
                                            </a:rPr>
                                          </m:ctrlPr>
                                        </m:fPr>
                                        <m:num>
                                          <m:r>
                                            <a:rPr kumimoji="1" lang="en-US" altLang="zh-CN" b="0" i="1" smtClean="0">
                                              <a:latin typeface="Cambria Math" charset="0"/>
                                            </a:rPr>
                                            <m:t>1</m:t>
                                          </m:r>
                                        </m:num>
                                        <m:den>
                                          <m:sSub>
                                            <m:sSubPr>
                                              <m:ctrlPr>
                                                <a:rPr kumimoji="1" lang="en-US" altLang="zh-CN" b="0" i="1" smtClean="0">
                                                  <a:latin typeface="Cambria Math" panose="02040503050406030204" pitchFamily="18" charset="0"/>
                                                </a:rPr>
                                              </m:ctrlPr>
                                            </m:sSubPr>
                                            <m:e>
                                              <m:r>
                                                <a:rPr kumimoji="1" lang="en-US" altLang="zh-CN" b="0" i="1" smtClean="0">
                                                  <a:latin typeface="Cambria Math" charset="0"/>
                                                </a:rPr>
                                                <m:t>𝑥</m:t>
                                              </m:r>
                                            </m:e>
                                            <m:sub>
                                              <m:r>
                                                <a:rPr kumimoji="1" lang="en-US" altLang="zh-CN" b="0" i="1" smtClean="0">
                                                  <a:latin typeface="Cambria Math" charset="0"/>
                                                </a:rPr>
                                                <m:t>0</m:t>
                                              </m:r>
                                            </m:sub>
                                          </m:sSub>
                                          <m:r>
                                            <a:rPr kumimoji="1" lang="en-US" altLang="zh-CN" b="0" i="1" smtClean="0">
                                              <a:latin typeface="Cambria Math"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charset="0"/>
                                                </a:rPr>
                                                <m:t>𝑦</m:t>
                                              </m:r>
                                            </m:e>
                                            <m:sub>
                                              <m:r>
                                                <a:rPr kumimoji="1" lang="en-US" altLang="zh-CN" b="0" i="1" smtClean="0">
                                                  <a:latin typeface="Cambria Math" charset="0"/>
                                                </a:rPr>
                                                <m:t>2</m:t>
                                              </m:r>
                                            </m:sub>
                                          </m:sSub>
                                        </m:den>
                                      </m:f>
                                    </m:e>
                                    <m:e>
                                      <m:f>
                                        <m:fPr>
                                          <m:ctrlPr>
                                            <a:rPr lang="mr-IN" altLang="zh-CN" i="1">
                                              <a:latin typeface="Cambria Math" panose="02040503050406030204" pitchFamily="18" charset="0"/>
                                            </a:rPr>
                                          </m:ctrlPr>
                                        </m:fPr>
                                        <m:num>
                                          <m:r>
                                            <a:rPr lang="en-US" altLang="zh-CN" i="1">
                                              <a:latin typeface="Cambria Math" charset="0"/>
                                            </a:rPr>
                                            <m:t>1</m:t>
                                          </m:r>
                                        </m:num>
                                        <m:den>
                                          <m:sSub>
                                            <m:sSubPr>
                                              <m:ctrlPr>
                                                <a:rPr lang="en-US" altLang="zh-CN" i="1">
                                                  <a:latin typeface="Cambria Math" panose="02040503050406030204" pitchFamily="18" charset="0"/>
                                                </a:rPr>
                                              </m:ctrlPr>
                                            </m:sSubPr>
                                            <m:e>
                                              <m:r>
                                                <a:rPr lang="en-US" altLang="zh-CN" i="1">
                                                  <a:latin typeface="Cambria Math" charset="0"/>
                                                </a:rPr>
                                                <m:t>𝑥</m:t>
                                              </m:r>
                                            </m:e>
                                            <m:sub>
                                              <m:r>
                                                <a:rPr lang="en-US" altLang="zh-CN" b="0" i="1" smtClean="0">
                                                  <a:latin typeface="Cambria Math" charset="0"/>
                                                </a:rPr>
                                                <m:t>1</m:t>
                                              </m:r>
                                            </m:sub>
                                          </m:sSub>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𝑦</m:t>
                                              </m:r>
                                            </m:e>
                                            <m:sub>
                                              <m:r>
                                                <a:rPr lang="en-US" altLang="zh-CN" b="0" i="1" smtClean="0">
                                                  <a:latin typeface="Cambria Math" charset="0"/>
                                                </a:rPr>
                                                <m:t>2</m:t>
                                              </m:r>
                                            </m:sub>
                                          </m:sSub>
                                        </m:den>
                                      </m:f>
                                    </m:e>
                                    <m:e>
                                      <m:f>
                                        <m:fPr>
                                          <m:ctrlPr>
                                            <a:rPr lang="mr-IN" altLang="zh-CN" i="1">
                                              <a:latin typeface="Cambria Math" panose="02040503050406030204" pitchFamily="18" charset="0"/>
                                            </a:rPr>
                                          </m:ctrlPr>
                                        </m:fPr>
                                        <m:num>
                                          <m:r>
                                            <a:rPr lang="en-US" altLang="zh-CN" i="1">
                                              <a:latin typeface="Cambria Math" charset="0"/>
                                            </a:rPr>
                                            <m:t>1</m:t>
                                          </m:r>
                                        </m:num>
                                        <m:den>
                                          <m:sSub>
                                            <m:sSubPr>
                                              <m:ctrlPr>
                                                <a:rPr lang="en-US" altLang="zh-CN" i="1">
                                                  <a:latin typeface="Cambria Math" panose="02040503050406030204" pitchFamily="18" charset="0"/>
                                                </a:rPr>
                                              </m:ctrlPr>
                                            </m:sSubPr>
                                            <m:e>
                                              <m:r>
                                                <a:rPr lang="en-US" altLang="zh-CN" i="1">
                                                  <a:latin typeface="Cambria Math" charset="0"/>
                                                </a:rPr>
                                                <m:t>𝑥</m:t>
                                              </m:r>
                                            </m:e>
                                            <m:sub>
                                              <m:r>
                                                <a:rPr lang="en-US" altLang="zh-CN" b="0" i="1" smtClean="0">
                                                  <a:latin typeface="Cambria Math" charset="0"/>
                                                </a:rPr>
                                                <m:t>2</m:t>
                                              </m:r>
                                            </m:sub>
                                          </m:sSub>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𝑦</m:t>
                                              </m:r>
                                            </m:e>
                                            <m:sub>
                                              <m:r>
                                                <a:rPr lang="en-US" altLang="zh-CN" b="0" i="1" smtClean="0">
                                                  <a:latin typeface="Cambria Math" charset="0"/>
                                                </a:rPr>
                                                <m:t>2</m:t>
                                              </m:r>
                                            </m:sub>
                                          </m:sSub>
                                        </m:den>
                                      </m:f>
                                    </m:e>
                                    <m:e>
                                      <m:r>
                                        <a:rPr lang="zh-CN" altLang="en-US" b="0" i="1" smtClean="0">
                                          <a:latin typeface="Cambria Math" charset="0"/>
                                        </a:rPr>
                                        <m:t> </m:t>
                                      </m:r>
                                    </m:e>
                                  </m:eqArr>
                                </m:e>
                                <m:e>
                                  <m:eqArr>
                                    <m:eqArrPr>
                                      <m:ctrlPr>
                                        <a:rPr kumimoji="1" lang="mr-IN" altLang="zh-CN" i="1" smtClean="0">
                                          <a:latin typeface="Cambria Math" panose="02040503050406030204" pitchFamily="18" charset="0"/>
                                        </a:rPr>
                                      </m:ctrlPr>
                                    </m:eqArrPr>
                                    <m:e>
                                      <m:r>
                                        <a:rPr kumimoji="1" lang="en-US" altLang="zh-CN" b="0" i="1" smtClean="0">
                                          <a:latin typeface="Cambria Math" charset="0"/>
                                        </a:rPr>
                                        <m:t>0</m:t>
                                      </m:r>
                                    </m:e>
                                    <m:e>
                                      <m:r>
                                        <a:rPr lang="en-US" altLang="zh-CN" b="0" i="1" smtClean="0">
                                          <a:latin typeface="Cambria Math" charset="0"/>
                                        </a:rPr>
                                        <m:t>0</m:t>
                                      </m:r>
                                    </m:e>
                                    <m:e>
                                      <m:r>
                                        <a:rPr lang="en-US" altLang="zh-CN" b="0" i="1" smtClean="0">
                                          <a:latin typeface="Cambria Math" charset="0"/>
                                        </a:rPr>
                                        <m:t>1</m:t>
                                      </m:r>
                                    </m:e>
                                    <m:e>
                                      <m:f>
                                        <m:fPr>
                                          <m:ctrlPr>
                                            <a:rPr lang="mr-IN" altLang="zh-CN" i="1" smtClean="0">
                                              <a:latin typeface="Cambria Math" panose="02040503050406030204" pitchFamily="18" charset="0"/>
                                            </a:rPr>
                                          </m:ctrlPr>
                                        </m:fPr>
                                        <m:num>
                                          <m:r>
                                            <a:rPr lang="en-US" altLang="zh-CN" b="0" i="1" smtClean="0">
                                              <a:latin typeface="Cambria Math" charset="0"/>
                                            </a:rPr>
                                            <m:t>1</m:t>
                                          </m:r>
                                        </m:num>
                                        <m:den>
                                          <m:sSub>
                                            <m:sSubPr>
                                              <m:ctrlPr>
                                                <a:rPr lang="en-US" altLang="zh-CN"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0</m:t>
                                              </m:r>
                                            </m:sub>
                                          </m:sSub>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3</m:t>
                                              </m:r>
                                            </m:sub>
                                          </m:sSub>
                                        </m:den>
                                      </m:f>
                                    </m:e>
                                    <m:e>
                                      <m:f>
                                        <m:fPr>
                                          <m:ctrlPr>
                                            <a:rPr lang="mr-IN" altLang="zh-CN" i="1">
                                              <a:latin typeface="Cambria Math" panose="02040503050406030204" pitchFamily="18" charset="0"/>
                                            </a:rPr>
                                          </m:ctrlPr>
                                        </m:fPr>
                                        <m:num>
                                          <m:r>
                                            <a:rPr lang="en-US" altLang="zh-CN" i="1">
                                              <a:latin typeface="Cambria Math" charset="0"/>
                                            </a:rPr>
                                            <m:t>1</m:t>
                                          </m:r>
                                        </m:num>
                                        <m:den>
                                          <m:sSub>
                                            <m:sSubPr>
                                              <m:ctrlPr>
                                                <a:rPr lang="en-US" altLang="zh-CN" i="1">
                                                  <a:latin typeface="Cambria Math" panose="02040503050406030204" pitchFamily="18" charset="0"/>
                                                </a:rPr>
                                              </m:ctrlPr>
                                            </m:sSubPr>
                                            <m:e>
                                              <m:r>
                                                <a:rPr lang="en-US" altLang="zh-CN" i="1">
                                                  <a:latin typeface="Cambria Math" charset="0"/>
                                                </a:rPr>
                                                <m:t>𝑥</m:t>
                                              </m:r>
                                            </m:e>
                                            <m:sub>
                                              <m:r>
                                                <a:rPr lang="en-US" altLang="zh-CN" b="0" i="1" smtClean="0">
                                                  <a:latin typeface="Cambria Math" charset="0"/>
                                                </a:rPr>
                                                <m:t>1</m:t>
                                              </m:r>
                                            </m:sub>
                                          </m:sSub>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𝑦</m:t>
                                              </m:r>
                                            </m:e>
                                            <m:sub>
                                              <m:r>
                                                <a:rPr lang="en-US" altLang="zh-CN" b="0" i="1" smtClean="0">
                                                  <a:latin typeface="Cambria Math" charset="0"/>
                                                </a:rPr>
                                                <m:t>3</m:t>
                                              </m:r>
                                            </m:sub>
                                          </m:sSub>
                                        </m:den>
                                      </m:f>
                                    </m:e>
                                    <m:e>
                                      <m:f>
                                        <m:fPr>
                                          <m:ctrlPr>
                                            <a:rPr lang="mr-IN" altLang="zh-CN" i="1">
                                              <a:latin typeface="Cambria Math" panose="02040503050406030204" pitchFamily="18" charset="0"/>
                                            </a:rPr>
                                          </m:ctrlPr>
                                        </m:fPr>
                                        <m:num>
                                          <m:r>
                                            <a:rPr lang="en-US" altLang="zh-CN" i="1">
                                              <a:latin typeface="Cambria Math" charset="0"/>
                                            </a:rPr>
                                            <m:t>1</m:t>
                                          </m:r>
                                        </m:num>
                                        <m:den>
                                          <m:sSub>
                                            <m:sSubPr>
                                              <m:ctrlPr>
                                                <a:rPr lang="en-US" altLang="zh-CN" i="1">
                                                  <a:latin typeface="Cambria Math" panose="02040503050406030204" pitchFamily="18" charset="0"/>
                                                </a:rPr>
                                              </m:ctrlPr>
                                            </m:sSubPr>
                                            <m:e>
                                              <m:r>
                                                <a:rPr lang="en-US" altLang="zh-CN" i="1">
                                                  <a:latin typeface="Cambria Math" charset="0"/>
                                                </a:rPr>
                                                <m:t>𝑥</m:t>
                                              </m:r>
                                            </m:e>
                                            <m:sub>
                                              <m:r>
                                                <a:rPr lang="en-US" altLang="zh-CN" b="0" i="1" smtClean="0">
                                                  <a:latin typeface="Cambria Math" charset="0"/>
                                                </a:rPr>
                                                <m:t>2</m:t>
                                              </m:r>
                                            </m:sub>
                                          </m:sSub>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𝑦</m:t>
                                              </m:r>
                                            </m:e>
                                            <m:sub>
                                              <m:r>
                                                <a:rPr lang="en-US" altLang="zh-CN" b="0" i="1" smtClean="0">
                                                  <a:latin typeface="Cambria Math" charset="0"/>
                                                </a:rPr>
                                                <m:t>3</m:t>
                                              </m:r>
                                            </m:sub>
                                          </m:sSub>
                                        </m:den>
                                      </m:f>
                                    </m:e>
                                    <m:e>
                                      <m:r>
                                        <a:rPr lang="zh-CN" altLang="en-US" b="0" i="1" smtClean="0">
                                          <a:latin typeface="Cambria Math" charset="0"/>
                                        </a:rPr>
                                        <m:t> </m:t>
                                      </m:r>
                                    </m:e>
                                  </m:eqArr>
                                </m:e>
                              </m:mr>
                            </m:m>
                          </m:e>
                        </m:d>
                      </m:oMath>
                    </m:oMathPara>
                  </a14:m>
                  <a:endParaRPr kumimoji="1" lang="zh-CN" altLang="en-US" dirty="0"/>
                </a:p>
              </p:txBody>
            </p:sp>
          </mc:Choice>
          <mc:Fallback>
            <p:sp>
              <p:nvSpPr>
                <p:cNvPr id="71" name="文本框 70"/>
                <p:cNvSpPr txBox="1">
                  <a:spLocks noRot="1" noChangeAspect="1" noMove="1" noResize="1" noEditPoints="1" noAdjustHandles="1" noChangeArrowheads="1" noChangeShapeType="1" noTextEdit="1"/>
                </p:cNvSpPr>
                <p:nvPr/>
              </p:nvSpPr>
              <p:spPr>
                <a:xfrm>
                  <a:off x="263704" y="2120365"/>
                  <a:ext cx="3877215" cy="2859885"/>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82" name="文本框 181">
                  <a:extLst>
                    <a:ext uri="{FF2B5EF4-FFF2-40B4-BE49-F238E27FC236}">
                      <ele attr="{B5E7AC3C-DEF4-40EC-BF9C-96FD00054C58}"/>
                    </a:ext>
                  </a:extLst>
                </p:cNvPr>
                <p:cNvSpPr txBox="1"/>
                <p:nvPr/>
              </p:nvSpPr>
              <p:spPr>
                <a:xfrm>
                  <a:off x="4132692" y="2882818"/>
                  <a:ext cx="348940" cy="13349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mr-IN" altLang="zh-CN" i="1" smtClean="0">
                                <a:latin typeface="Cambria Math" panose="02040503050406030204" pitchFamily="18" charset="0"/>
                              </a:rPr>
                            </m:ctrlPr>
                          </m:dPr>
                          <m:e>
                            <m:eqArr>
                              <m:eqArrPr>
                                <m:ctrlPr>
                                  <a:rPr kumimoji="1" lang="en-US" altLang="zh-CN" b="0" i="1" smtClean="0">
                                    <a:latin typeface="Cambria Math" panose="02040503050406030204" pitchFamily="18" charset="0"/>
                                  </a:rPr>
                                </m:ctrlPr>
                              </m:eqArrPr>
                              <m:e>
                                <m:sSub>
                                  <m:sSubPr>
                                    <m:ctrlPr>
                                      <a:rPr kumimoji="1" lang="en-US" altLang="zh-CN" b="0" i="1" smtClean="0">
                                        <a:latin typeface="Cambria Math" panose="02040503050406030204" pitchFamily="18" charset="0"/>
                                      </a:rPr>
                                    </m:ctrlPr>
                                  </m:sSubPr>
                                  <m:e>
                                    <m:r>
                                      <a:rPr kumimoji="1" lang="en-US" altLang="zh-CN" b="0" i="1" smtClean="0">
                                        <a:latin typeface="Cambria Math" charset="0"/>
                                      </a:rPr>
                                      <m:t>𝑑</m:t>
                                    </m:r>
                                  </m:e>
                                  <m:sub>
                                    <m:r>
                                      <a:rPr kumimoji="1" lang="en-US" altLang="zh-CN" b="0" i="1" smtClean="0">
                                        <a:latin typeface="Cambria Math" charset="0"/>
                                      </a:rPr>
                                      <m:t>0</m:t>
                                    </m:r>
                                  </m:sub>
                                </m:sSub>
                              </m:e>
                              <m:e>
                                <m:sSub>
                                  <m:sSubPr>
                                    <m:ctrlPr>
                                      <a:rPr kumimoji="1" lang="en-US" altLang="zh-CN" i="1">
                                        <a:latin typeface="Cambria Math" panose="02040503050406030204" pitchFamily="18" charset="0"/>
                                      </a:rPr>
                                    </m:ctrlPr>
                                  </m:sSubPr>
                                  <m:e>
                                    <m:r>
                                      <a:rPr kumimoji="1" lang="en-US" altLang="zh-CN" i="1">
                                        <a:latin typeface="Cambria Math" charset="0"/>
                                      </a:rPr>
                                      <m:t>𝑑</m:t>
                                    </m:r>
                                  </m:e>
                                  <m:sub>
                                    <m:r>
                                      <a:rPr kumimoji="1" lang="en-US" altLang="zh-CN" b="0" i="1" smtClean="0">
                                        <a:latin typeface="Cambria Math" charset="0"/>
                                      </a:rPr>
                                      <m:t>1</m:t>
                                    </m:r>
                                  </m:sub>
                                </m:sSub>
                              </m:e>
                              <m:e>
                                <m:sSub>
                                  <m:sSubPr>
                                    <m:ctrlPr>
                                      <a:rPr kumimoji="1" lang="en-US" altLang="zh-CN" i="1">
                                        <a:latin typeface="Cambria Math" panose="02040503050406030204" pitchFamily="18" charset="0"/>
                                      </a:rPr>
                                    </m:ctrlPr>
                                  </m:sSubPr>
                                  <m:e>
                                    <m:r>
                                      <a:rPr kumimoji="1" lang="en-US" altLang="zh-CN" i="1">
                                        <a:latin typeface="Cambria Math" charset="0"/>
                                      </a:rPr>
                                      <m:t>𝑑</m:t>
                                    </m:r>
                                  </m:e>
                                  <m:sub>
                                    <m:r>
                                      <a:rPr kumimoji="1" lang="en-US" altLang="zh-CN" b="0" i="1" smtClean="0">
                                        <a:latin typeface="Cambria Math" charset="0"/>
                                      </a:rPr>
                                      <m:t>2</m:t>
                                    </m:r>
                                  </m:sub>
                                </m:sSub>
                              </m:e>
                              <m:e>
                                <m:sSub>
                                  <m:sSubPr>
                                    <m:ctrlPr>
                                      <a:rPr kumimoji="1" lang="en-US" altLang="zh-CN" i="1">
                                        <a:latin typeface="Cambria Math" panose="02040503050406030204" pitchFamily="18" charset="0"/>
                                      </a:rPr>
                                    </m:ctrlPr>
                                  </m:sSubPr>
                                  <m:e>
                                    <m:r>
                                      <a:rPr kumimoji="1" lang="en-US" altLang="zh-CN" i="1">
                                        <a:latin typeface="Cambria Math" charset="0"/>
                                      </a:rPr>
                                      <m:t>𝑑</m:t>
                                    </m:r>
                                  </m:e>
                                  <m:sub>
                                    <m:r>
                                      <a:rPr kumimoji="1" lang="en-US" altLang="zh-CN" b="0" i="1" smtClean="0">
                                        <a:latin typeface="Cambria Math" charset="0"/>
                                      </a:rPr>
                                      <m:t>3</m:t>
                                    </m:r>
                                  </m:sub>
                                </m:sSub>
                              </m:e>
                              <m:e>
                                <m:r>
                                  <a:rPr kumimoji="1" lang="en-US" altLang="zh-CN" b="0" i="1" smtClean="0">
                                    <a:latin typeface="Cambria Math" charset="0"/>
                                  </a:rPr>
                                  <m:t> </m:t>
                                </m:r>
                              </m:e>
                            </m:eqArr>
                          </m:e>
                        </m:d>
                      </m:oMath>
                    </m:oMathPara>
                  </a14:m>
                  <a:endParaRPr kumimoji="1" lang="zh-CN" altLang="en-US" dirty="0"/>
                </a:p>
              </p:txBody>
            </p:sp>
          </mc:Choice>
          <mc:Fallback>
            <p:sp>
              <p:nvSpPr>
                <p:cNvPr id="72" name="文本框 71"/>
                <p:cNvSpPr txBox="1">
                  <a:spLocks noRot="1" noChangeAspect="1" noMove="1" noResize="1" noEditPoints="1" noAdjustHandles="1" noChangeArrowheads="1" noChangeShapeType="1" noTextEdit="1"/>
                </p:cNvSpPr>
                <p:nvPr/>
              </p:nvSpPr>
              <p:spPr>
                <a:xfrm>
                  <a:off x="4132692" y="2882818"/>
                  <a:ext cx="348940" cy="1334981"/>
                </a:xfrm>
                <a:prstGeom prst="rect">
                  <a:avLst/>
                </a:prstGeom>
                <a:blipFill rotWithShape="0">
                  <a:blip r:embed="rId5"/>
                  <a:stretch>
                    <a:fillRect r="-7018"/>
                  </a:stretch>
                </a:blipFill>
              </p:spPr>
              <p:txBody>
                <a:bodyPr/>
                <a:lstStyle/>
                <a:p>
                  <a:r>
                    <a:rPr lang="zh-CN" altLang="en-US">
                      <a:noFill/>
                    </a:rPr>
                    <a:t> </a:t>
                  </a:r>
                  <a:endParaRPr lang="zh-CN" altLang="en-US">
                    <a:noFill/>
                  </a:endParaRPr>
                </a:p>
              </p:txBody>
            </p:sp>
          </mc:Fallback>
        </mc:AlternateContent>
        <p:sp>
          <p:nvSpPr>
            <p:cNvPr id="183" name="文本框 182"/>
            <p:cNvSpPr txBox="1"/>
            <p:nvPr/>
          </p:nvSpPr>
          <p:spPr>
            <a:xfrm>
              <a:off x="4530735" y="3319474"/>
              <a:ext cx="544286" cy="461665"/>
            </a:xfrm>
            <a:prstGeom prst="rect">
              <a:avLst/>
            </a:prstGeom>
            <a:noFill/>
          </p:spPr>
          <p:txBody>
            <a:bodyPr wrap="square" rtlCol="0">
              <a:spAutoFit/>
            </a:bodyPr>
            <a:lstStyle/>
            <a:p>
              <a:r>
                <a:rPr kumimoji="1" lang="en-US" altLang="zh-CN" sz="2400" dirty="0"/>
                <a:t>=</a:t>
              </a:r>
              <a:endParaRPr kumimoji="1" lang="zh-CN" altLang="en-US" sz="2400" dirty="0"/>
            </a:p>
          </p:txBody>
        </p:sp>
        <mc:AlternateContent xmlns:mc="http://schemas.openxmlformats.org/markup-compatibility/2006">
          <mc:Choice xmlns:a14="http://schemas.microsoft.com/office/drawing/2010/main" Requires="a14">
            <p:sp>
              <p:nvSpPr>
                <p:cNvPr id="184" name="文本框 183">
                  <a:extLst>
                    <a:ext uri="{FF2B5EF4-FFF2-40B4-BE49-F238E27FC236}">
                      <ele attr="{7DE2167C-8D11-409D-894E-6CFE32033350}"/>
                    </a:ext>
                  </a:extLst>
                </p:cNvPr>
                <p:cNvSpPr txBox="1"/>
                <p:nvPr/>
              </p:nvSpPr>
              <p:spPr>
                <a:xfrm>
                  <a:off x="4839469" y="2520328"/>
                  <a:ext cx="453073" cy="19016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mr-IN" altLang="zh-CN" i="1" smtClean="0">
                                <a:latin typeface="Cambria Math" panose="02040503050406030204" pitchFamily="18" charset="0"/>
                              </a:rPr>
                            </m:ctrlPr>
                          </m:dPr>
                          <m:e>
                            <m:eqArr>
                              <m:eqArrPr>
                                <m:ctrlPr>
                                  <a:rPr kumimoji="1" lang="en-US" altLang="zh-CN" i="1" smtClean="0">
                                    <a:latin typeface="Cambria Math" panose="02040503050406030204" pitchFamily="18" charset="0"/>
                                  </a:rPr>
                                </m:ctrlPr>
                              </m:eqArrPr>
                              <m:e>
                                <m:sSub>
                                  <m:sSubPr>
                                    <m:ctrlPr>
                                      <a:rPr kumimoji="1" lang="en-US" altLang="zh-CN" i="1" smtClean="0">
                                        <a:latin typeface="Cambria Math" panose="02040503050406030204" pitchFamily="18" charset="0"/>
                                      </a:rPr>
                                    </m:ctrlPr>
                                  </m:sSubPr>
                                  <m:e>
                                    <m:r>
                                      <a:rPr kumimoji="1" lang="en-US" altLang="zh-CN" b="0" i="1" smtClean="0">
                                        <a:latin typeface="Cambria Math" charset="0"/>
                                      </a:rPr>
                                      <m:t>𝑑</m:t>
                                    </m:r>
                                  </m:e>
                                  <m:sub>
                                    <m:r>
                                      <a:rPr kumimoji="1" lang="en-US" altLang="zh-CN" b="0" i="1" smtClean="0">
                                        <a:latin typeface="Cambria Math" charset="0"/>
                                      </a:rPr>
                                      <m:t>0</m:t>
                                    </m:r>
                                  </m:sub>
                                </m:sSub>
                              </m:e>
                              <m:e>
                                <m:sSub>
                                  <m:sSubPr>
                                    <m:ctrlPr>
                                      <a:rPr kumimoji="1" lang="en-US" altLang="zh-CN" i="1">
                                        <a:latin typeface="Cambria Math" panose="02040503050406030204" pitchFamily="18" charset="0"/>
                                      </a:rPr>
                                    </m:ctrlPr>
                                  </m:sSubPr>
                                  <m:e>
                                    <m:r>
                                      <a:rPr kumimoji="1" lang="en-US" altLang="zh-CN" i="1">
                                        <a:latin typeface="Cambria Math" charset="0"/>
                                      </a:rPr>
                                      <m:t>𝑑</m:t>
                                    </m:r>
                                  </m:e>
                                  <m:sub>
                                    <m:r>
                                      <a:rPr kumimoji="1" lang="en-US" altLang="zh-CN" b="0" i="1" smtClean="0">
                                        <a:latin typeface="Cambria Math" charset="0"/>
                                      </a:rPr>
                                      <m:t>1</m:t>
                                    </m:r>
                                  </m:sub>
                                </m:sSub>
                              </m:e>
                              <m:e>
                                <m:sSub>
                                  <m:sSubPr>
                                    <m:ctrlPr>
                                      <a:rPr kumimoji="1" lang="en-US" altLang="zh-CN" i="1">
                                        <a:latin typeface="Cambria Math" panose="02040503050406030204" pitchFamily="18" charset="0"/>
                                      </a:rPr>
                                    </m:ctrlPr>
                                  </m:sSubPr>
                                  <m:e>
                                    <m:r>
                                      <a:rPr kumimoji="1" lang="en-US" altLang="zh-CN" i="1">
                                        <a:latin typeface="Cambria Math" charset="0"/>
                                      </a:rPr>
                                      <m:t>𝑑</m:t>
                                    </m:r>
                                  </m:e>
                                  <m:sub>
                                    <m:r>
                                      <a:rPr kumimoji="1" lang="en-US" altLang="zh-CN" b="0" i="1" smtClean="0">
                                        <a:latin typeface="Cambria Math" charset="0"/>
                                      </a:rPr>
                                      <m:t>2</m:t>
                                    </m:r>
                                  </m:sub>
                                </m:sSub>
                              </m:e>
                              <m:e>
                                <m:sSub>
                                  <m:sSubPr>
                                    <m:ctrlPr>
                                      <a:rPr kumimoji="1" lang="en-US" altLang="zh-CN" i="1">
                                        <a:latin typeface="Cambria Math" panose="02040503050406030204" pitchFamily="18" charset="0"/>
                                      </a:rPr>
                                    </m:ctrlPr>
                                  </m:sSubPr>
                                  <m:e>
                                    <m:r>
                                      <a:rPr kumimoji="1" lang="en-US" altLang="zh-CN" i="1">
                                        <a:latin typeface="Cambria Math" charset="0"/>
                                      </a:rPr>
                                      <m:t>𝑑</m:t>
                                    </m:r>
                                  </m:e>
                                  <m:sub>
                                    <m:r>
                                      <a:rPr kumimoji="1" lang="en-US" altLang="zh-CN" b="0" i="1" smtClean="0">
                                        <a:latin typeface="Cambria Math" charset="0"/>
                                      </a:rPr>
                                      <m:t>3</m:t>
                                    </m:r>
                                  </m:sub>
                                </m:sSub>
                              </m:e>
                              <m:e>
                                <m:sSub>
                                  <m:sSubPr>
                                    <m:ctrlPr>
                                      <a:rPr kumimoji="1" lang="en-US" altLang="zh-CN" i="1">
                                        <a:latin typeface="Cambria Math" panose="02040503050406030204" pitchFamily="18" charset="0"/>
                                      </a:rPr>
                                    </m:ctrlPr>
                                  </m:sSubPr>
                                  <m:e>
                                    <m:r>
                                      <a:rPr kumimoji="1" lang="en-US" altLang="zh-CN" b="0" i="1" smtClean="0">
                                        <a:latin typeface="Cambria Math" charset="0"/>
                                      </a:rPr>
                                      <m:t>𝑐</m:t>
                                    </m:r>
                                  </m:e>
                                  <m:sub>
                                    <m:r>
                                      <a:rPr kumimoji="1" lang="en-US" altLang="zh-CN" i="1">
                                        <a:latin typeface="Cambria Math" charset="0"/>
                                      </a:rPr>
                                      <m:t>0</m:t>
                                    </m:r>
                                  </m:sub>
                                </m:sSub>
                              </m:e>
                              <m:e>
                                <m:sSub>
                                  <m:sSubPr>
                                    <m:ctrlPr>
                                      <a:rPr kumimoji="1" lang="en-US" altLang="zh-CN" i="1">
                                        <a:latin typeface="Cambria Math" panose="02040503050406030204" pitchFamily="18" charset="0"/>
                                      </a:rPr>
                                    </m:ctrlPr>
                                  </m:sSubPr>
                                  <m:e>
                                    <m:r>
                                      <a:rPr kumimoji="1" lang="en-US" altLang="zh-CN" b="0" i="1" smtClean="0">
                                        <a:latin typeface="Cambria Math" charset="0"/>
                                      </a:rPr>
                                      <m:t>𝑐</m:t>
                                    </m:r>
                                  </m:e>
                                  <m:sub>
                                    <m:r>
                                      <a:rPr kumimoji="1" lang="en-US" altLang="zh-CN" b="0" i="1" smtClean="0">
                                        <a:latin typeface="Cambria Math" charset="0"/>
                                      </a:rPr>
                                      <m:t>1</m:t>
                                    </m:r>
                                  </m:sub>
                                </m:sSub>
                              </m:e>
                              <m:e>
                                <m:sSub>
                                  <m:sSubPr>
                                    <m:ctrlPr>
                                      <a:rPr kumimoji="1" lang="en-US" altLang="zh-CN" i="1">
                                        <a:latin typeface="Cambria Math" panose="02040503050406030204" pitchFamily="18" charset="0"/>
                                      </a:rPr>
                                    </m:ctrlPr>
                                  </m:sSubPr>
                                  <m:e>
                                    <m:r>
                                      <a:rPr kumimoji="1" lang="en-US" altLang="zh-CN" b="0" i="1" smtClean="0">
                                        <a:latin typeface="Cambria Math" charset="0"/>
                                      </a:rPr>
                                      <m:t>𝑐</m:t>
                                    </m:r>
                                  </m:e>
                                  <m:sub>
                                    <m:r>
                                      <a:rPr kumimoji="1" lang="en-US" altLang="zh-CN" b="0" i="1" smtClean="0">
                                        <a:latin typeface="Cambria Math" charset="0"/>
                                      </a:rPr>
                                      <m:t>2</m:t>
                                    </m:r>
                                  </m:sub>
                                </m:sSub>
                              </m:e>
                            </m:eqArr>
                          </m:e>
                        </m:d>
                      </m:oMath>
                    </m:oMathPara>
                  </a14:m>
                  <a:endParaRPr kumimoji="1" lang="zh-CN" altLang="en-US" dirty="0"/>
                </a:p>
              </p:txBody>
            </p:sp>
          </mc:Choice>
          <mc:Fallback>
            <p:sp>
              <p:nvSpPr>
                <p:cNvPr id="74" name="文本框 73"/>
                <p:cNvSpPr txBox="1">
                  <a:spLocks noRot="1" noChangeAspect="1" noMove="1" noResize="1" noEditPoints="1" noAdjustHandles="1" noChangeArrowheads="1" noChangeShapeType="1" noTextEdit="1"/>
                </p:cNvSpPr>
                <p:nvPr/>
              </p:nvSpPr>
              <p:spPr>
                <a:xfrm>
                  <a:off x="4839469" y="2520328"/>
                  <a:ext cx="453073" cy="1901611"/>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500"/>
                                        <p:tgtEl>
                                          <p:spTgt spid="17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5"/>
                                        </p:tgtEl>
                                        <p:attrNameLst>
                                          <p:attrName>style.visibility</p:attrName>
                                        </p:attrNameLst>
                                      </p:cBhvr>
                                      <p:to>
                                        <p:strVal val="visible"/>
                                      </p:to>
                                    </p:set>
                                    <p:animEffect transition="in" filter="fade">
                                      <p:cBhvr>
                                        <p:cTn id="11"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P spid="17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117962" y="677247"/>
            <a:ext cx="5956075" cy="1120552"/>
            <a:chOff x="4257796" y="584262"/>
            <a:chExt cx="3632495" cy="683403"/>
          </a:xfrm>
        </p:grpSpPr>
        <p:sp>
          <p:nvSpPr>
            <p:cNvPr id="2"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4"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5" name="组合 4"/>
            <p:cNvGrpSpPr/>
            <p:nvPr/>
          </p:nvGrpSpPr>
          <p:grpSpPr>
            <a:xfrm>
              <a:off x="5086298" y="1191992"/>
              <a:ext cx="1975492" cy="49074"/>
              <a:chOff x="5108253" y="1177442"/>
              <a:chExt cx="1975492" cy="49074"/>
            </a:xfrm>
          </p:grpSpPr>
          <p:cxnSp>
            <p:nvCxnSpPr>
              <p:cNvPr id="6" name="直接连接符 5"/>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8" name="文本框 7"/>
          <p:cNvSpPr txBox="1"/>
          <p:nvPr/>
        </p:nvSpPr>
        <p:spPr>
          <a:xfrm>
            <a:off x="4946601" y="1055654"/>
            <a:ext cx="2298797" cy="461665"/>
          </a:xfrm>
          <a:prstGeom prst="rect">
            <a:avLst/>
          </a:prstGeom>
          <a:noFill/>
        </p:spPr>
        <p:txBody>
          <a:bodyPr wrap="square" rtlCol="0">
            <a:spAutoFit/>
          </a:bodyPr>
          <a:lstStyle/>
          <a:p>
            <a:pPr algn="ctr"/>
            <a:r>
              <a:rPr lang="en-US" altLang="zh-CN" sz="2400" b="1" dirty="0">
                <a:latin typeface="+mn-ea"/>
              </a:rPr>
              <a:t>CONTENTS</a:t>
            </a:r>
            <a:endParaRPr lang="en-US" altLang="zh-CN" sz="2400" b="1" dirty="0">
              <a:latin typeface="+mn-ea"/>
            </a:endParaRPr>
          </a:p>
        </p:txBody>
      </p:sp>
      <p:sp>
        <p:nvSpPr>
          <p:cNvPr id="10" name="矩形 9"/>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H="1">
            <a:off x="2469426" y="3286611"/>
            <a:ext cx="7253147" cy="0"/>
          </a:xfrm>
          <a:prstGeom prst="line">
            <a:avLst/>
          </a:prstGeom>
          <a:ln w="22225">
            <a:solidFill>
              <a:schemeClr val="tx1">
                <a:lumMod val="85000"/>
                <a:lumOff val="1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287003" y="2774221"/>
            <a:ext cx="5617992" cy="461665"/>
          </a:xfrm>
          <a:prstGeom prst="rect">
            <a:avLst/>
          </a:prstGeom>
          <a:noFill/>
        </p:spPr>
        <p:txBody>
          <a:bodyPr wrap="square" rtlCol="0">
            <a:spAutoFit/>
          </a:bodyPr>
          <a:lstStyle/>
          <a:p>
            <a:pPr algn="ctr"/>
            <a:r>
              <a:rPr lang="en-US" altLang="zh-CN" sz="2400" b="1" dirty="0">
                <a:latin typeface="+mn-ea"/>
              </a:rPr>
              <a:t>01 ·</a:t>
            </a:r>
            <a:r>
              <a:rPr lang="zh-CN" altLang="en-US" sz="2400" b="1" dirty="0">
                <a:latin typeface="+mn-ea"/>
              </a:rPr>
              <a:t>项目回顾</a:t>
            </a:r>
            <a:endParaRPr lang="en-US" altLang="zh-CN" sz="2400" b="1" dirty="0">
              <a:latin typeface="+mn-ea"/>
            </a:endParaRPr>
          </a:p>
        </p:txBody>
      </p:sp>
      <p:cxnSp>
        <p:nvCxnSpPr>
          <p:cNvPr id="25" name="直接连接符 24"/>
          <p:cNvCxnSpPr/>
          <p:nvPr/>
        </p:nvCxnSpPr>
        <p:spPr>
          <a:xfrm flipH="1">
            <a:off x="2469426" y="4091532"/>
            <a:ext cx="7253147" cy="0"/>
          </a:xfrm>
          <a:prstGeom prst="line">
            <a:avLst/>
          </a:prstGeom>
          <a:ln w="22225">
            <a:solidFill>
              <a:schemeClr val="tx1">
                <a:lumMod val="85000"/>
                <a:lumOff val="1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287004" y="3579142"/>
            <a:ext cx="5617992" cy="461665"/>
          </a:xfrm>
          <a:prstGeom prst="rect">
            <a:avLst/>
          </a:prstGeom>
          <a:noFill/>
        </p:spPr>
        <p:txBody>
          <a:bodyPr wrap="square" rtlCol="0">
            <a:spAutoFit/>
          </a:bodyPr>
          <a:lstStyle/>
          <a:p>
            <a:pPr algn="ctr"/>
            <a:r>
              <a:rPr lang="en-US" altLang="zh-CN" sz="2400" b="1" dirty="0">
                <a:latin typeface="+mn-ea"/>
              </a:rPr>
              <a:t>02 ·</a:t>
            </a:r>
            <a:r>
              <a:rPr lang="zh-CN" altLang="en-US" sz="2400" b="1" dirty="0">
                <a:latin typeface="+mn-ea"/>
              </a:rPr>
              <a:t>具体工作</a:t>
            </a:r>
            <a:endParaRPr lang="en-US" altLang="zh-CN" sz="2400" b="1" dirty="0">
              <a:latin typeface="+mn-ea"/>
            </a:endParaRPr>
          </a:p>
        </p:txBody>
      </p:sp>
      <p:cxnSp>
        <p:nvCxnSpPr>
          <p:cNvPr id="27" name="直接连接符 26"/>
          <p:cNvCxnSpPr/>
          <p:nvPr/>
        </p:nvCxnSpPr>
        <p:spPr>
          <a:xfrm flipH="1">
            <a:off x="2469426" y="4896453"/>
            <a:ext cx="7253147" cy="0"/>
          </a:xfrm>
          <a:prstGeom prst="line">
            <a:avLst/>
          </a:prstGeom>
          <a:ln w="22225">
            <a:solidFill>
              <a:schemeClr val="tx1">
                <a:lumMod val="85000"/>
                <a:lumOff val="1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3287004" y="4384063"/>
            <a:ext cx="5617992" cy="461665"/>
          </a:xfrm>
          <a:prstGeom prst="rect">
            <a:avLst/>
          </a:prstGeom>
          <a:noFill/>
        </p:spPr>
        <p:txBody>
          <a:bodyPr wrap="square" rtlCol="0">
            <a:spAutoFit/>
          </a:bodyPr>
          <a:lstStyle/>
          <a:p>
            <a:pPr algn="ctr"/>
            <a:r>
              <a:rPr lang="en-US" altLang="zh-CN" sz="2400" b="1" dirty="0">
                <a:latin typeface="+mn-ea"/>
              </a:rPr>
              <a:t>03 ·</a:t>
            </a:r>
            <a:r>
              <a:rPr lang="zh-CN" altLang="en-US" sz="2400" b="1" dirty="0">
                <a:latin typeface="+mn-ea"/>
              </a:rPr>
              <a:t>测试评估</a:t>
            </a:r>
            <a:endParaRPr lang="en-US" altLang="zh-CN" sz="2400" b="1" dirty="0">
              <a:latin typeface="+mn-ea"/>
            </a:endParaRPr>
          </a:p>
        </p:txBody>
      </p:sp>
      <p:cxnSp>
        <p:nvCxnSpPr>
          <p:cNvPr id="29" name="直接连接符 28"/>
          <p:cNvCxnSpPr/>
          <p:nvPr/>
        </p:nvCxnSpPr>
        <p:spPr>
          <a:xfrm flipH="1">
            <a:off x="2469426" y="5701373"/>
            <a:ext cx="7253147" cy="0"/>
          </a:xfrm>
          <a:prstGeom prst="line">
            <a:avLst/>
          </a:prstGeom>
          <a:ln w="22225">
            <a:solidFill>
              <a:schemeClr val="tx1">
                <a:lumMod val="85000"/>
                <a:lumOff val="1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3287004" y="5188983"/>
            <a:ext cx="5617992" cy="461665"/>
          </a:xfrm>
          <a:prstGeom prst="rect">
            <a:avLst/>
          </a:prstGeom>
          <a:noFill/>
        </p:spPr>
        <p:txBody>
          <a:bodyPr wrap="square" rtlCol="0">
            <a:spAutoFit/>
          </a:bodyPr>
          <a:lstStyle/>
          <a:p>
            <a:pPr algn="ctr"/>
            <a:r>
              <a:rPr lang="en-US" altLang="zh-CN" sz="2400" b="1" dirty="0">
                <a:latin typeface="+mn-ea"/>
              </a:rPr>
              <a:t>04 ·</a:t>
            </a:r>
            <a:r>
              <a:rPr lang="zh-CN" altLang="en-US" sz="2400" b="1" dirty="0">
                <a:latin typeface="+mn-ea"/>
              </a:rPr>
              <a:t>总结展望</a:t>
            </a:r>
            <a:endParaRPr lang="en-US" altLang="zh-CN" sz="2400" b="1"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1000"/>
                                        <p:tgtEl>
                                          <p:spTgt spid="24"/>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1000"/>
                                        <p:tgtEl>
                                          <p:spTgt spid="28"/>
                                        </p:tgtEl>
                                      </p:cBhvr>
                                    </p:animEffect>
                                  </p:childTnLst>
                                </p:cTn>
                              </p:par>
                            </p:childTnLst>
                          </p:cTn>
                        </p:par>
                        <p:par>
                          <p:cTn id="25" fill="hold">
                            <p:stCondLst>
                              <p:cond delay="3000"/>
                            </p:stCondLst>
                            <p:childTnLst>
                              <p:par>
                                <p:cTn id="26" presetID="10" presetClass="entr" presetSubtype="0"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8" grpId="0"/>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02</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4466435" y="667062"/>
            <a:ext cx="3283521" cy="523220"/>
          </a:xfrm>
          <a:prstGeom prst="rect">
            <a:avLst/>
          </a:prstGeom>
          <a:noFill/>
        </p:spPr>
        <p:txBody>
          <a:bodyPr wrap="square" rtlCol="0">
            <a:spAutoFit/>
          </a:bodyPr>
          <a:lstStyle/>
          <a:p>
            <a:pPr algn="ctr"/>
            <a:r>
              <a:rPr lang="en-US" altLang="zh-CN" sz="2800" dirty="0" err="1"/>
              <a:t>Jerasure</a:t>
            </a:r>
            <a:endParaRPr lang="zh-CN" altLang="en-US" sz="2800" dirty="0"/>
          </a:p>
        </p:txBody>
      </p:sp>
      <p:pic>
        <p:nvPicPr>
          <p:cNvPr id="2" name="图片 1"/>
          <p:cNvPicPr>
            <a:picLocks noChangeAspect="1"/>
          </p:cNvPicPr>
          <p:nvPr/>
        </p:nvPicPr>
        <p:blipFill>
          <a:blip r:embed="rId1"/>
          <a:stretch>
            <a:fillRect/>
          </a:stretch>
        </p:blipFill>
        <p:spPr>
          <a:xfrm>
            <a:off x="813162" y="1680498"/>
            <a:ext cx="10565673" cy="1785354"/>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44290" b="-1"/>
          <a:stretch>
            <a:fillRect/>
          </a:stretch>
        </p:blipFill>
        <p:spPr>
          <a:xfrm>
            <a:off x="2662235" y="3835570"/>
            <a:ext cx="6867525" cy="213323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02</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4466435" y="667062"/>
            <a:ext cx="3283521" cy="523220"/>
          </a:xfrm>
          <a:prstGeom prst="rect">
            <a:avLst/>
          </a:prstGeom>
          <a:noFill/>
        </p:spPr>
        <p:txBody>
          <a:bodyPr wrap="square" rtlCol="0">
            <a:spAutoFit/>
          </a:bodyPr>
          <a:lstStyle/>
          <a:p>
            <a:pPr algn="ctr"/>
            <a:r>
              <a:rPr lang="en-US" altLang="zh-CN" sz="2800" dirty="0"/>
              <a:t>SIMD</a:t>
            </a:r>
            <a:endParaRPr lang="zh-CN" altLang="en-US" sz="2800" dirty="0"/>
          </a:p>
        </p:txBody>
      </p:sp>
      <p:grpSp>
        <p:nvGrpSpPr>
          <p:cNvPr id="21" name="组合 20"/>
          <p:cNvGrpSpPr/>
          <p:nvPr/>
        </p:nvGrpSpPr>
        <p:grpSpPr>
          <a:xfrm>
            <a:off x="851801" y="5499679"/>
            <a:ext cx="1975492" cy="49074"/>
            <a:chOff x="5108253" y="1177442"/>
            <a:chExt cx="1975492" cy="49074"/>
          </a:xfrm>
        </p:grpSpPr>
        <p:cxnSp>
          <p:nvCxnSpPr>
            <p:cNvPr id="22" name="直接连接符 21"/>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810666" y="2191712"/>
            <a:ext cx="2016626" cy="278698"/>
            <a:chOff x="7150100" y="4803775"/>
            <a:chExt cx="2317750" cy="668338"/>
          </a:xfrm>
        </p:grpSpPr>
        <p:sp>
          <p:nvSpPr>
            <p:cNvPr id="25" name="Freeform 31"/>
            <p:cNvSpPr/>
            <p:nvPr/>
          </p:nvSpPr>
          <p:spPr bwMode="auto">
            <a:xfrm>
              <a:off x="8074025" y="4803775"/>
              <a:ext cx="466725" cy="533400"/>
            </a:xfrm>
            <a:custGeom>
              <a:avLst/>
              <a:gdLst>
                <a:gd name="T0" fmla="*/ 60 w 124"/>
                <a:gd name="T1" fmla="*/ 95 h 140"/>
                <a:gd name="T2" fmla="*/ 41 w 124"/>
                <a:gd name="T3" fmla="*/ 42 h 140"/>
                <a:gd name="T4" fmla="*/ 84 w 124"/>
                <a:gd name="T5" fmla="*/ 42 h 140"/>
                <a:gd name="T6" fmla="*/ 65 w 124"/>
                <a:gd name="T7" fmla="*/ 95 h 140"/>
                <a:gd name="T8" fmla="*/ 124 w 124"/>
                <a:gd name="T9" fmla="*/ 140 h 140"/>
                <a:gd name="T10" fmla="*/ 62 w 124"/>
                <a:gd name="T11" fmla="*/ 98 h 140"/>
                <a:gd name="T12" fmla="*/ 0 w 124"/>
                <a:gd name="T13" fmla="*/ 140 h 140"/>
                <a:gd name="T14" fmla="*/ 60 w 124"/>
                <a:gd name="T15" fmla="*/ 95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0">
                  <a:moveTo>
                    <a:pt x="60" y="95"/>
                  </a:moveTo>
                  <a:cubicBezTo>
                    <a:pt x="49" y="80"/>
                    <a:pt x="40" y="61"/>
                    <a:pt x="41" y="42"/>
                  </a:cubicBezTo>
                  <a:cubicBezTo>
                    <a:pt x="44" y="0"/>
                    <a:pt x="81" y="0"/>
                    <a:pt x="84" y="42"/>
                  </a:cubicBezTo>
                  <a:cubicBezTo>
                    <a:pt x="85" y="61"/>
                    <a:pt x="76" y="80"/>
                    <a:pt x="65" y="95"/>
                  </a:cubicBezTo>
                  <a:cubicBezTo>
                    <a:pt x="80" y="114"/>
                    <a:pt x="100" y="135"/>
                    <a:pt x="124" y="140"/>
                  </a:cubicBezTo>
                  <a:cubicBezTo>
                    <a:pt x="102" y="139"/>
                    <a:pt x="77" y="117"/>
                    <a:pt x="62" y="98"/>
                  </a:cubicBezTo>
                  <a:cubicBezTo>
                    <a:pt x="48" y="117"/>
                    <a:pt x="23" y="139"/>
                    <a:pt x="0" y="140"/>
                  </a:cubicBezTo>
                  <a:cubicBezTo>
                    <a:pt x="24" y="135"/>
                    <a:pt x="45" y="114"/>
                    <a:pt x="60" y="95"/>
                  </a:cubicBezTo>
                  <a:close/>
                </a:path>
              </a:pathLst>
            </a:custGeom>
            <a:solidFill>
              <a:schemeClr val="tx1">
                <a:alpha val="84000"/>
              </a:scheme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Freeform 32"/>
            <p:cNvSpPr/>
            <p:nvPr/>
          </p:nvSpPr>
          <p:spPr bwMode="auto">
            <a:xfrm>
              <a:off x="8702675" y="5368925"/>
              <a:ext cx="765175" cy="22225"/>
            </a:xfrm>
            <a:custGeom>
              <a:avLst/>
              <a:gdLst>
                <a:gd name="T0" fmla="*/ 101 w 203"/>
                <a:gd name="T1" fmla="*/ 6 h 6"/>
                <a:gd name="T2" fmla="*/ 0 w 203"/>
                <a:gd name="T3" fmla="*/ 3 h 6"/>
                <a:gd name="T4" fmla="*/ 101 w 203"/>
                <a:gd name="T5" fmla="*/ 0 h 6"/>
                <a:gd name="T6" fmla="*/ 203 w 203"/>
                <a:gd name="T7" fmla="*/ 4 h 6"/>
                <a:gd name="T8" fmla="*/ 101 w 203"/>
                <a:gd name="T9" fmla="*/ 6 h 6"/>
              </a:gdLst>
              <a:ahLst/>
              <a:cxnLst>
                <a:cxn ang="0">
                  <a:pos x="T0" y="T1"/>
                </a:cxn>
                <a:cxn ang="0">
                  <a:pos x="T2" y="T3"/>
                </a:cxn>
                <a:cxn ang="0">
                  <a:pos x="T4" y="T5"/>
                </a:cxn>
                <a:cxn ang="0">
                  <a:pos x="T6" y="T7"/>
                </a:cxn>
                <a:cxn ang="0">
                  <a:pos x="T8" y="T9"/>
                </a:cxn>
              </a:cxnLst>
              <a:rect l="0" t="0" r="r" b="b"/>
              <a:pathLst>
                <a:path w="203" h="6">
                  <a:moveTo>
                    <a:pt x="101" y="6"/>
                  </a:moveTo>
                  <a:cubicBezTo>
                    <a:pt x="68" y="6"/>
                    <a:pt x="34" y="6"/>
                    <a:pt x="0" y="3"/>
                  </a:cubicBezTo>
                  <a:cubicBezTo>
                    <a:pt x="35" y="0"/>
                    <a:pt x="68" y="0"/>
                    <a:pt x="101" y="0"/>
                  </a:cubicBezTo>
                  <a:cubicBezTo>
                    <a:pt x="134" y="0"/>
                    <a:pt x="168" y="1"/>
                    <a:pt x="203" y="4"/>
                  </a:cubicBezTo>
                  <a:cubicBezTo>
                    <a:pt x="166" y="6"/>
                    <a:pt x="101" y="6"/>
                    <a:pt x="101" y="6"/>
                  </a:cubicBezTo>
                  <a:close/>
                </a:path>
              </a:pathLst>
            </a:custGeom>
            <a:solidFill>
              <a:schemeClr val="tx1">
                <a:alpha val="84000"/>
              </a:scheme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7" name="Freeform 33"/>
            <p:cNvSpPr/>
            <p:nvPr/>
          </p:nvSpPr>
          <p:spPr bwMode="auto">
            <a:xfrm>
              <a:off x="7150100" y="5368925"/>
              <a:ext cx="765175" cy="22225"/>
            </a:xfrm>
            <a:custGeom>
              <a:avLst/>
              <a:gdLst>
                <a:gd name="T0" fmla="*/ 102 w 203"/>
                <a:gd name="T1" fmla="*/ 6 h 6"/>
                <a:gd name="T2" fmla="*/ 203 w 203"/>
                <a:gd name="T3" fmla="*/ 3 h 6"/>
                <a:gd name="T4" fmla="*/ 102 w 203"/>
                <a:gd name="T5" fmla="*/ 0 h 6"/>
                <a:gd name="T6" fmla="*/ 0 w 203"/>
                <a:gd name="T7" fmla="*/ 4 h 6"/>
                <a:gd name="T8" fmla="*/ 102 w 203"/>
                <a:gd name="T9" fmla="*/ 6 h 6"/>
              </a:gdLst>
              <a:ahLst/>
              <a:cxnLst>
                <a:cxn ang="0">
                  <a:pos x="T0" y="T1"/>
                </a:cxn>
                <a:cxn ang="0">
                  <a:pos x="T2" y="T3"/>
                </a:cxn>
                <a:cxn ang="0">
                  <a:pos x="T4" y="T5"/>
                </a:cxn>
                <a:cxn ang="0">
                  <a:pos x="T6" y="T7"/>
                </a:cxn>
                <a:cxn ang="0">
                  <a:pos x="T8" y="T9"/>
                </a:cxn>
              </a:cxnLst>
              <a:rect l="0" t="0" r="r" b="b"/>
              <a:pathLst>
                <a:path w="203" h="6">
                  <a:moveTo>
                    <a:pt x="102" y="6"/>
                  </a:moveTo>
                  <a:cubicBezTo>
                    <a:pt x="135" y="6"/>
                    <a:pt x="169" y="6"/>
                    <a:pt x="203" y="3"/>
                  </a:cubicBezTo>
                  <a:cubicBezTo>
                    <a:pt x="168" y="0"/>
                    <a:pt x="135" y="0"/>
                    <a:pt x="102" y="0"/>
                  </a:cubicBezTo>
                  <a:cubicBezTo>
                    <a:pt x="68" y="0"/>
                    <a:pt x="35" y="1"/>
                    <a:pt x="0" y="4"/>
                  </a:cubicBezTo>
                  <a:cubicBezTo>
                    <a:pt x="36" y="6"/>
                    <a:pt x="102" y="6"/>
                    <a:pt x="102" y="6"/>
                  </a:cubicBezTo>
                  <a:close/>
                </a:path>
              </a:pathLst>
            </a:custGeom>
            <a:solidFill>
              <a:schemeClr val="tx1">
                <a:alpha val="84000"/>
              </a:scheme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34"/>
            <p:cNvSpPr/>
            <p:nvPr/>
          </p:nvSpPr>
          <p:spPr bwMode="auto">
            <a:xfrm>
              <a:off x="7862888" y="5092700"/>
              <a:ext cx="893763" cy="379413"/>
            </a:xfrm>
            <a:custGeom>
              <a:avLst/>
              <a:gdLst>
                <a:gd name="T0" fmla="*/ 118 w 237"/>
                <a:gd name="T1" fmla="*/ 61 h 99"/>
                <a:gd name="T2" fmla="*/ 160 w 237"/>
                <a:gd name="T3" fmla="*/ 86 h 99"/>
                <a:gd name="T4" fmla="*/ 226 w 237"/>
                <a:gd name="T5" fmla="*/ 28 h 99"/>
                <a:gd name="T6" fmla="*/ 178 w 237"/>
                <a:gd name="T7" fmla="*/ 10 h 99"/>
                <a:gd name="T8" fmla="*/ 184 w 237"/>
                <a:gd name="T9" fmla="*/ 64 h 99"/>
                <a:gd name="T10" fmla="*/ 213 w 237"/>
                <a:gd name="T11" fmla="*/ 52 h 99"/>
                <a:gd name="T12" fmla="*/ 199 w 237"/>
                <a:gd name="T13" fmla="*/ 29 h 99"/>
                <a:gd name="T14" fmla="*/ 183 w 237"/>
                <a:gd name="T15" fmla="*/ 44 h 99"/>
                <a:gd name="T16" fmla="*/ 193 w 237"/>
                <a:gd name="T17" fmla="*/ 32 h 99"/>
                <a:gd name="T18" fmla="*/ 210 w 237"/>
                <a:gd name="T19" fmla="*/ 51 h 99"/>
                <a:gd name="T20" fmla="*/ 185 w 237"/>
                <a:gd name="T21" fmla="*/ 61 h 99"/>
                <a:gd name="T22" fmla="*/ 180 w 237"/>
                <a:gd name="T23" fmla="*/ 13 h 99"/>
                <a:gd name="T24" fmla="*/ 224 w 237"/>
                <a:gd name="T25" fmla="*/ 33 h 99"/>
                <a:gd name="T26" fmla="*/ 162 w 237"/>
                <a:gd name="T27" fmla="*/ 84 h 99"/>
                <a:gd name="T28" fmla="*/ 119 w 237"/>
                <a:gd name="T29" fmla="*/ 54 h 99"/>
                <a:gd name="T30" fmla="*/ 74 w 237"/>
                <a:gd name="T31" fmla="*/ 84 h 99"/>
                <a:gd name="T32" fmla="*/ 13 w 237"/>
                <a:gd name="T33" fmla="*/ 33 h 99"/>
                <a:gd name="T34" fmla="*/ 57 w 237"/>
                <a:gd name="T35" fmla="*/ 13 h 99"/>
                <a:gd name="T36" fmla="*/ 52 w 237"/>
                <a:gd name="T37" fmla="*/ 61 h 99"/>
                <a:gd name="T38" fmla="*/ 27 w 237"/>
                <a:gd name="T39" fmla="*/ 51 h 99"/>
                <a:gd name="T40" fmla="*/ 44 w 237"/>
                <a:gd name="T41" fmla="*/ 32 h 99"/>
                <a:gd name="T42" fmla="*/ 54 w 237"/>
                <a:gd name="T43" fmla="*/ 44 h 99"/>
                <a:gd name="T44" fmla="*/ 37 w 237"/>
                <a:gd name="T45" fmla="*/ 29 h 99"/>
                <a:gd name="T46" fmla="*/ 24 w 237"/>
                <a:gd name="T47" fmla="*/ 52 h 99"/>
                <a:gd name="T48" fmla="*/ 53 w 237"/>
                <a:gd name="T49" fmla="*/ 64 h 99"/>
                <a:gd name="T50" fmla="*/ 59 w 237"/>
                <a:gd name="T51" fmla="*/ 10 h 99"/>
                <a:gd name="T52" fmla="*/ 11 w 237"/>
                <a:gd name="T53" fmla="*/ 28 h 99"/>
                <a:gd name="T54" fmla="*/ 76 w 237"/>
                <a:gd name="T55" fmla="*/ 86 h 99"/>
                <a:gd name="T56" fmla="*/ 118 w 237"/>
                <a:gd name="T57" fmla="*/ 6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7" h="99">
                  <a:moveTo>
                    <a:pt x="118" y="61"/>
                  </a:moveTo>
                  <a:cubicBezTo>
                    <a:pt x="129" y="73"/>
                    <a:pt x="144" y="82"/>
                    <a:pt x="160" y="86"/>
                  </a:cubicBezTo>
                  <a:cubicBezTo>
                    <a:pt x="216" y="99"/>
                    <a:pt x="237" y="56"/>
                    <a:pt x="226" y="28"/>
                  </a:cubicBezTo>
                  <a:cubicBezTo>
                    <a:pt x="219" y="8"/>
                    <a:pt x="196" y="0"/>
                    <a:pt x="178" y="10"/>
                  </a:cubicBezTo>
                  <a:cubicBezTo>
                    <a:pt x="157" y="22"/>
                    <a:pt x="160" y="56"/>
                    <a:pt x="184" y="64"/>
                  </a:cubicBezTo>
                  <a:cubicBezTo>
                    <a:pt x="194" y="68"/>
                    <a:pt x="208" y="65"/>
                    <a:pt x="213" y="52"/>
                  </a:cubicBezTo>
                  <a:cubicBezTo>
                    <a:pt x="216" y="42"/>
                    <a:pt x="209" y="31"/>
                    <a:pt x="199" y="29"/>
                  </a:cubicBezTo>
                  <a:cubicBezTo>
                    <a:pt x="190" y="27"/>
                    <a:pt x="181" y="34"/>
                    <a:pt x="183" y="44"/>
                  </a:cubicBezTo>
                  <a:cubicBezTo>
                    <a:pt x="183" y="41"/>
                    <a:pt x="185" y="33"/>
                    <a:pt x="193" y="32"/>
                  </a:cubicBezTo>
                  <a:cubicBezTo>
                    <a:pt x="204" y="30"/>
                    <a:pt x="213" y="42"/>
                    <a:pt x="210" y="51"/>
                  </a:cubicBezTo>
                  <a:cubicBezTo>
                    <a:pt x="207" y="63"/>
                    <a:pt x="194" y="64"/>
                    <a:pt x="185" y="61"/>
                  </a:cubicBezTo>
                  <a:cubicBezTo>
                    <a:pt x="164" y="53"/>
                    <a:pt x="161" y="24"/>
                    <a:pt x="180" y="13"/>
                  </a:cubicBezTo>
                  <a:cubicBezTo>
                    <a:pt x="197" y="3"/>
                    <a:pt x="219" y="13"/>
                    <a:pt x="224" y="33"/>
                  </a:cubicBezTo>
                  <a:cubicBezTo>
                    <a:pt x="231" y="59"/>
                    <a:pt x="212" y="96"/>
                    <a:pt x="162" y="84"/>
                  </a:cubicBezTo>
                  <a:cubicBezTo>
                    <a:pt x="146" y="80"/>
                    <a:pt x="127" y="69"/>
                    <a:pt x="119" y="54"/>
                  </a:cubicBezTo>
                  <a:cubicBezTo>
                    <a:pt x="109" y="69"/>
                    <a:pt x="92" y="80"/>
                    <a:pt x="74" y="84"/>
                  </a:cubicBezTo>
                  <a:cubicBezTo>
                    <a:pt x="25" y="96"/>
                    <a:pt x="6" y="59"/>
                    <a:pt x="13" y="33"/>
                  </a:cubicBezTo>
                  <a:cubicBezTo>
                    <a:pt x="18" y="13"/>
                    <a:pt x="40" y="3"/>
                    <a:pt x="57" y="13"/>
                  </a:cubicBezTo>
                  <a:cubicBezTo>
                    <a:pt x="75" y="24"/>
                    <a:pt x="73" y="53"/>
                    <a:pt x="52" y="61"/>
                  </a:cubicBezTo>
                  <a:cubicBezTo>
                    <a:pt x="43" y="64"/>
                    <a:pt x="30" y="63"/>
                    <a:pt x="27" y="51"/>
                  </a:cubicBezTo>
                  <a:cubicBezTo>
                    <a:pt x="24" y="42"/>
                    <a:pt x="33" y="30"/>
                    <a:pt x="44" y="32"/>
                  </a:cubicBezTo>
                  <a:cubicBezTo>
                    <a:pt x="52" y="33"/>
                    <a:pt x="54" y="41"/>
                    <a:pt x="54" y="44"/>
                  </a:cubicBezTo>
                  <a:cubicBezTo>
                    <a:pt x="56" y="34"/>
                    <a:pt x="47" y="27"/>
                    <a:pt x="37" y="29"/>
                  </a:cubicBezTo>
                  <a:cubicBezTo>
                    <a:pt x="28" y="31"/>
                    <a:pt x="21" y="42"/>
                    <a:pt x="24" y="52"/>
                  </a:cubicBezTo>
                  <a:cubicBezTo>
                    <a:pt x="29" y="65"/>
                    <a:pt x="43" y="68"/>
                    <a:pt x="53" y="64"/>
                  </a:cubicBezTo>
                  <a:cubicBezTo>
                    <a:pt x="77" y="56"/>
                    <a:pt x="80" y="22"/>
                    <a:pt x="59" y="10"/>
                  </a:cubicBezTo>
                  <a:cubicBezTo>
                    <a:pt x="41" y="0"/>
                    <a:pt x="18" y="8"/>
                    <a:pt x="11" y="28"/>
                  </a:cubicBezTo>
                  <a:cubicBezTo>
                    <a:pt x="0" y="56"/>
                    <a:pt x="21" y="99"/>
                    <a:pt x="76" y="86"/>
                  </a:cubicBezTo>
                  <a:cubicBezTo>
                    <a:pt x="92" y="82"/>
                    <a:pt x="108" y="73"/>
                    <a:pt x="118" y="61"/>
                  </a:cubicBezTo>
                  <a:close/>
                </a:path>
              </a:pathLst>
            </a:custGeom>
            <a:solidFill>
              <a:schemeClr val="tx1">
                <a:alpha val="84000"/>
              </a:schemeClr>
            </a:solidFill>
            <a:ln>
              <a:noFill/>
            </a:ln>
          </p:spPr>
          <p:txBody>
            <a:bodyPr vert="horz" wrap="square" lIns="91440" tIns="45720" rIns="91440" bIns="45720" numCol="1" anchor="t" anchorCtr="0" compatLnSpc="1"/>
            <a:lstStyle/>
            <a:p>
              <a:endParaRPr lang="zh-CN" altLang="en-US">
                <a:solidFill>
                  <a:prstClr val="black"/>
                </a:solidFill>
              </a:endParaRPr>
            </a:p>
          </p:txBody>
        </p:sp>
      </p:grpSp>
      <p:sp>
        <p:nvSpPr>
          <p:cNvPr id="29" name="文本框 28"/>
          <p:cNvSpPr txBox="1"/>
          <p:nvPr/>
        </p:nvSpPr>
        <p:spPr>
          <a:xfrm>
            <a:off x="731757" y="2681612"/>
            <a:ext cx="2277773" cy="2677656"/>
          </a:xfrm>
          <a:prstGeom prst="rect">
            <a:avLst/>
          </a:prstGeom>
          <a:noFill/>
        </p:spPr>
        <p:txBody>
          <a:bodyPr wrap="square" rtlCol="0">
            <a:spAutoFit/>
          </a:bodyPr>
          <a:lstStyle/>
          <a:p>
            <a:r>
              <a:rPr lang="zh-CN" altLang="en-US" sz="2400" dirty="0">
                <a:solidFill>
                  <a:prstClr val="black"/>
                </a:solidFill>
                <a:latin typeface="等线" panose="02010600030101010101" pitchFamily="2" charset="-122"/>
                <a:ea typeface="等线" panose="02010600030101010101" pitchFamily="2" charset="-122"/>
              </a:rPr>
              <a:t>通过 </a:t>
            </a:r>
            <a:r>
              <a:rPr lang="en-US" altLang="zh-CN" sz="2400" dirty="0">
                <a:solidFill>
                  <a:prstClr val="black"/>
                </a:solidFill>
                <a:latin typeface="等线" panose="02010600030101010101" pitchFamily="2" charset="-122"/>
                <a:ea typeface="等线" panose="02010600030101010101" pitchFamily="2" charset="-122"/>
              </a:rPr>
              <a:t>SIMD </a:t>
            </a:r>
            <a:r>
              <a:rPr lang="zh-CN" altLang="en-US" sz="2400" dirty="0">
                <a:solidFill>
                  <a:prstClr val="black"/>
                </a:solidFill>
                <a:latin typeface="等线" panose="02010600030101010101" pitchFamily="2" charset="-122"/>
                <a:ea typeface="等线" panose="02010600030101010101" pitchFamily="2" charset="-122"/>
              </a:rPr>
              <a:t>扩展来加速编码算法</a:t>
            </a:r>
            <a:r>
              <a:rPr lang="en-US" altLang="zh-CN" sz="2400" dirty="0">
                <a:solidFill>
                  <a:prstClr val="black"/>
                </a:solidFill>
                <a:latin typeface="等线" panose="02010600030101010101" pitchFamily="2" charset="-122"/>
                <a:ea typeface="等线" panose="02010600030101010101" pitchFamily="2" charset="-122"/>
              </a:rPr>
              <a:t>, </a:t>
            </a:r>
            <a:r>
              <a:rPr lang="zh-CN" altLang="en-US" sz="2400" dirty="0">
                <a:solidFill>
                  <a:prstClr val="black"/>
                </a:solidFill>
                <a:latin typeface="等线" panose="02010600030101010101" pitchFamily="2" charset="-122"/>
                <a:ea typeface="等线" panose="02010600030101010101" pitchFamily="2" charset="-122"/>
              </a:rPr>
              <a:t>并将数据编码与数据提交重叠。可以用这个方法来加速编码的计算。</a:t>
            </a:r>
            <a:endParaRPr lang="en-US" altLang="zh-CN" sz="2400" dirty="0">
              <a:solidFill>
                <a:prstClr val="black"/>
              </a:solidFill>
              <a:latin typeface="等线" panose="02010600030101010101" pitchFamily="2" charset="-122"/>
              <a:ea typeface="等线" panose="02010600030101010101" pitchFamily="2" charset="-122"/>
            </a:endParaRPr>
          </a:p>
        </p:txBody>
      </p:sp>
      <p:pic>
        <p:nvPicPr>
          <p:cNvPr id="37" name="图片 3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21048" y="2470410"/>
            <a:ext cx="7449461" cy="3146618"/>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02</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4466435" y="667062"/>
            <a:ext cx="3283521" cy="523220"/>
          </a:xfrm>
          <a:prstGeom prst="rect">
            <a:avLst/>
          </a:prstGeom>
          <a:noFill/>
        </p:spPr>
        <p:txBody>
          <a:bodyPr wrap="square" rtlCol="0">
            <a:spAutoFit/>
          </a:bodyPr>
          <a:lstStyle/>
          <a:p>
            <a:pPr algn="ctr"/>
            <a:r>
              <a:rPr lang="en-US" altLang="zh-CN" sz="2800" dirty="0"/>
              <a:t>ISA-l</a:t>
            </a:r>
            <a:endParaRPr lang="zh-CN" altLang="en-US" sz="2800" dirty="0"/>
          </a:p>
        </p:txBody>
      </p:sp>
      <p:pic>
        <p:nvPicPr>
          <p:cNvPr id="2" name="图片 1"/>
          <p:cNvPicPr>
            <a:picLocks noChangeAspect="1"/>
          </p:cNvPicPr>
          <p:nvPr/>
        </p:nvPicPr>
        <p:blipFill>
          <a:blip r:embed="rId1"/>
          <a:stretch>
            <a:fillRect/>
          </a:stretch>
        </p:blipFill>
        <p:spPr>
          <a:xfrm>
            <a:off x="1500809" y="1820533"/>
            <a:ext cx="3028950" cy="4095750"/>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b="56631"/>
          <a:stretch>
            <a:fillRect/>
          </a:stretch>
        </p:blipFill>
        <p:spPr>
          <a:xfrm>
            <a:off x="5088452" y="2944060"/>
            <a:ext cx="6867525" cy="166059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02</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4466435" y="667062"/>
            <a:ext cx="3283521" cy="523220"/>
          </a:xfrm>
          <a:prstGeom prst="rect">
            <a:avLst/>
          </a:prstGeom>
          <a:noFill/>
        </p:spPr>
        <p:txBody>
          <a:bodyPr wrap="square" rtlCol="0">
            <a:spAutoFit/>
          </a:bodyPr>
          <a:lstStyle/>
          <a:p>
            <a:pPr algn="ctr"/>
            <a:r>
              <a:rPr lang="en-US" altLang="zh-CN" sz="2800" dirty="0"/>
              <a:t>LRC</a:t>
            </a:r>
            <a:endParaRPr lang="zh-CN" altLang="en-US" sz="2800" dirty="0"/>
          </a:p>
        </p:txBody>
      </p:sp>
      <p:pic>
        <p:nvPicPr>
          <p:cNvPr id="2" name="图片 1"/>
          <p:cNvPicPr>
            <a:picLocks noChangeAspect="1"/>
          </p:cNvPicPr>
          <p:nvPr/>
        </p:nvPicPr>
        <p:blipFill>
          <a:blip r:embed="rId1"/>
          <a:stretch>
            <a:fillRect/>
          </a:stretch>
        </p:blipFill>
        <p:spPr>
          <a:xfrm>
            <a:off x="2448896" y="1866396"/>
            <a:ext cx="7294208" cy="376619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02</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4466435" y="667062"/>
            <a:ext cx="3283521" cy="523220"/>
          </a:xfrm>
          <a:prstGeom prst="rect">
            <a:avLst/>
          </a:prstGeom>
          <a:noFill/>
        </p:spPr>
        <p:txBody>
          <a:bodyPr wrap="square" rtlCol="0">
            <a:spAutoFit/>
          </a:bodyPr>
          <a:lstStyle/>
          <a:p>
            <a:pPr algn="ctr"/>
            <a:r>
              <a:rPr lang="en-US" altLang="zh-CN" sz="2800" dirty="0"/>
              <a:t>SHEC</a:t>
            </a:r>
            <a:endParaRPr lang="zh-CN" altLang="en-US" sz="28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52837" y="2184058"/>
            <a:ext cx="7240010" cy="344853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02</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4466435" y="667062"/>
            <a:ext cx="3283521" cy="523220"/>
          </a:xfrm>
          <a:prstGeom prst="rect">
            <a:avLst/>
          </a:prstGeom>
          <a:noFill/>
        </p:spPr>
        <p:txBody>
          <a:bodyPr wrap="square" rtlCol="0">
            <a:spAutoFit/>
          </a:bodyPr>
          <a:lstStyle/>
          <a:p>
            <a:pPr algn="ctr"/>
            <a:r>
              <a:rPr lang="en-US" altLang="zh-CN" sz="2800" dirty="0"/>
              <a:t>Cache tiering</a:t>
            </a:r>
            <a:endParaRPr lang="zh-CN" altLang="en-US" sz="28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96217" y="1426110"/>
            <a:ext cx="6953250" cy="3733800"/>
          </a:xfrm>
          <a:prstGeom prst="rect">
            <a:avLst/>
          </a:prstGeom>
          <a:ln>
            <a:noFill/>
          </a:ln>
          <a:effectLst>
            <a:softEdge rad="112500"/>
          </a:effectLst>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999" y="5303213"/>
            <a:ext cx="6858000" cy="98107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02</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4466435" y="667062"/>
            <a:ext cx="3283521" cy="523220"/>
          </a:xfrm>
          <a:prstGeom prst="rect">
            <a:avLst/>
          </a:prstGeom>
          <a:noFill/>
        </p:spPr>
        <p:txBody>
          <a:bodyPr wrap="square" rtlCol="0">
            <a:spAutoFit/>
          </a:bodyPr>
          <a:lstStyle/>
          <a:p>
            <a:pPr algn="ctr"/>
            <a:r>
              <a:rPr lang="en-US" altLang="zh-CN" sz="2800" dirty="0"/>
              <a:t>Log</a:t>
            </a:r>
            <a:endParaRPr lang="zh-CN" altLang="en-US" sz="28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77500" y="1728254"/>
            <a:ext cx="7096125" cy="4581525"/>
          </a:xfrm>
          <a:prstGeom prst="rect">
            <a:avLst/>
          </a:prstGeom>
        </p:spPr>
      </p:pic>
      <p:grpSp>
        <p:nvGrpSpPr>
          <p:cNvPr id="21" name="组合 20"/>
          <p:cNvGrpSpPr/>
          <p:nvPr/>
        </p:nvGrpSpPr>
        <p:grpSpPr>
          <a:xfrm>
            <a:off x="810666" y="5554107"/>
            <a:ext cx="1975492" cy="49074"/>
            <a:chOff x="5108253" y="1177442"/>
            <a:chExt cx="1975492" cy="49074"/>
          </a:xfrm>
        </p:grpSpPr>
        <p:cxnSp>
          <p:nvCxnSpPr>
            <p:cNvPr id="22" name="直接连接符 21"/>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810666" y="2191712"/>
            <a:ext cx="2016626" cy="278698"/>
            <a:chOff x="7150100" y="4803775"/>
            <a:chExt cx="2317750" cy="668338"/>
          </a:xfrm>
        </p:grpSpPr>
        <p:sp>
          <p:nvSpPr>
            <p:cNvPr id="25" name="Freeform 31"/>
            <p:cNvSpPr/>
            <p:nvPr/>
          </p:nvSpPr>
          <p:spPr bwMode="auto">
            <a:xfrm>
              <a:off x="8074025" y="4803775"/>
              <a:ext cx="466725" cy="533400"/>
            </a:xfrm>
            <a:custGeom>
              <a:avLst/>
              <a:gdLst>
                <a:gd name="T0" fmla="*/ 60 w 124"/>
                <a:gd name="T1" fmla="*/ 95 h 140"/>
                <a:gd name="T2" fmla="*/ 41 w 124"/>
                <a:gd name="T3" fmla="*/ 42 h 140"/>
                <a:gd name="T4" fmla="*/ 84 w 124"/>
                <a:gd name="T5" fmla="*/ 42 h 140"/>
                <a:gd name="T6" fmla="*/ 65 w 124"/>
                <a:gd name="T7" fmla="*/ 95 h 140"/>
                <a:gd name="T8" fmla="*/ 124 w 124"/>
                <a:gd name="T9" fmla="*/ 140 h 140"/>
                <a:gd name="T10" fmla="*/ 62 w 124"/>
                <a:gd name="T11" fmla="*/ 98 h 140"/>
                <a:gd name="T12" fmla="*/ 0 w 124"/>
                <a:gd name="T13" fmla="*/ 140 h 140"/>
                <a:gd name="T14" fmla="*/ 60 w 124"/>
                <a:gd name="T15" fmla="*/ 95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0">
                  <a:moveTo>
                    <a:pt x="60" y="95"/>
                  </a:moveTo>
                  <a:cubicBezTo>
                    <a:pt x="49" y="80"/>
                    <a:pt x="40" y="61"/>
                    <a:pt x="41" y="42"/>
                  </a:cubicBezTo>
                  <a:cubicBezTo>
                    <a:pt x="44" y="0"/>
                    <a:pt x="81" y="0"/>
                    <a:pt x="84" y="42"/>
                  </a:cubicBezTo>
                  <a:cubicBezTo>
                    <a:pt x="85" y="61"/>
                    <a:pt x="76" y="80"/>
                    <a:pt x="65" y="95"/>
                  </a:cubicBezTo>
                  <a:cubicBezTo>
                    <a:pt x="80" y="114"/>
                    <a:pt x="100" y="135"/>
                    <a:pt x="124" y="140"/>
                  </a:cubicBezTo>
                  <a:cubicBezTo>
                    <a:pt x="102" y="139"/>
                    <a:pt x="77" y="117"/>
                    <a:pt x="62" y="98"/>
                  </a:cubicBezTo>
                  <a:cubicBezTo>
                    <a:pt x="48" y="117"/>
                    <a:pt x="23" y="139"/>
                    <a:pt x="0" y="140"/>
                  </a:cubicBezTo>
                  <a:cubicBezTo>
                    <a:pt x="24" y="135"/>
                    <a:pt x="45" y="114"/>
                    <a:pt x="60" y="95"/>
                  </a:cubicBezTo>
                  <a:close/>
                </a:path>
              </a:pathLst>
            </a:custGeom>
            <a:solidFill>
              <a:schemeClr val="tx1">
                <a:alpha val="84000"/>
              </a:scheme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Freeform 32"/>
            <p:cNvSpPr/>
            <p:nvPr/>
          </p:nvSpPr>
          <p:spPr bwMode="auto">
            <a:xfrm>
              <a:off x="8702675" y="5368925"/>
              <a:ext cx="765175" cy="22225"/>
            </a:xfrm>
            <a:custGeom>
              <a:avLst/>
              <a:gdLst>
                <a:gd name="T0" fmla="*/ 101 w 203"/>
                <a:gd name="T1" fmla="*/ 6 h 6"/>
                <a:gd name="T2" fmla="*/ 0 w 203"/>
                <a:gd name="T3" fmla="*/ 3 h 6"/>
                <a:gd name="T4" fmla="*/ 101 w 203"/>
                <a:gd name="T5" fmla="*/ 0 h 6"/>
                <a:gd name="T6" fmla="*/ 203 w 203"/>
                <a:gd name="T7" fmla="*/ 4 h 6"/>
                <a:gd name="T8" fmla="*/ 101 w 203"/>
                <a:gd name="T9" fmla="*/ 6 h 6"/>
              </a:gdLst>
              <a:ahLst/>
              <a:cxnLst>
                <a:cxn ang="0">
                  <a:pos x="T0" y="T1"/>
                </a:cxn>
                <a:cxn ang="0">
                  <a:pos x="T2" y="T3"/>
                </a:cxn>
                <a:cxn ang="0">
                  <a:pos x="T4" y="T5"/>
                </a:cxn>
                <a:cxn ang="0">
                  <a:pos x="T6" y="T7"/>
                </a:cxn>
                <a:cxn ang="0">
                  <a:pos x="T8" y="T9"/>
                </a:cxn>
              </a:cxnLst>
              <a:rect l="0" t="0" r="r" b="b"/>
              <a:pathLst>
                <a:path w="203" h="6">
                  <a:moveTo>
                    <a:pt x="101" y="6"/>
                  </a:moveTo>
                  <a:cubicBezTo>
                    <a:pt x="68" y="6"/>
                    <a:pt x="34" y="6"/>
                    <a:pt x="0" y="3"/>
                  </a:cubicBezTo>
                  <a:cubicBezTo>
                    <a:pt x="35" y="0"/>
                    <a:pt x="68" y="0"/>
                    <a:pt x="101" y="0"/>
                  </a:cubicBezTo>
                  <a:cubicBezTo>
                    <a:pt x="134" y="0"/>
                    <a:pt x="168" y="1"/>
                    <a:pt x="203" y="4"/>
                  </a:cubicBezTo>
                  <a:cubicBezTo>
                    <a:pt x="166" y="6"/>
                    <a:pt x="101" y="6"/>
                    <a:pt x="101" y="6"/>
                  </a:cubicBezTo>
                  <a:close/>
                </a:path>
              </a:pathLst>
            </a:custGeom>
            <a:solidFill>
              <a:schemeClr val="tx1">
                <a:alpha val="84000"/>
              </a:scheme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7" name="Freeform 33"/>
            <p:cNvSpPr/>
            <p:nvPr/>
          </p:nvSpPr>
          <p:spPr bwMode="auto">
            <a:xfrm>
              <a:off x="7150100" y="5368925"/>
              <a:ext cx="765175" cy="22225"/>
            </a:xfrm>
            <a:custGeom>
              <a:avLst/>
              <a:gdLst>
                <a:gd name="T0" fmla="*/ 102 w 203"/>
                <a:gd name="T1" fmla="*/ 6 h 6"/>
                <a:gd name="T2" fmla="*/ 203 w 203"/>
                <a:gd name="T3" fmla="*/ 3 h 6"/>
                <a:gd name="T4" fmla="*/ 102 w 203"/>
                <a:gd name="T5" fmla="*/ 0 h 6"/>
                <a:gd name="T6" fmla="*/ 0 w 203"/>
                <a:gd name="T7" fmla="*/ 4 h 6"/>
                <a:gd name="T8" fmla="*/ 102 w 203"/>
                <a:gd name="T9" fmla="*/ 6 h 6"/>
              </a:gdLst>
              <a:ahLst/>
              <a:cxnLst>
                <a:cxn ang="0">
                  <a:pos x="T0" y="T1"/>
                </a:cxn>
                <a:cxn ang="0">
                  <a:pos x="T2" y="T3"/>
                </a:cxn>
                <a:cxn ang="0">
                  <a:pos x="T4" y="T5"/>
                </a:cxn>
                <a:cxn ang="0">
                  <a:pos x="T6" y="T7"/>
                </a:cxn>
                <a:cxn ang="0">
                  <a:pos x="T8" y="T9"/>
                </a:cxn>
              </a:cxnLst>
              <a:rect l="0" t="0" r="r" b="b"/>
              <a:pathLst>
                <a:path w="203" h="6">
                  <a:moveTo>
                    <a:pt x="102" y="6"/>
                  </a:moveTo>
                  <a:cubicBezTo>
                    <a:pt x="135" y="6"/>
                    <a:pt x="169" y="6"/>
                    <a:pt x="203" y="3"/>
                  </a:cubicBezTo>
                  <a:cubicBezTo>
                    <a:pt x="168" y="0"/>
                    <a:pt x="135" y="0"/>
                    <a:pt x="102" y="0"/>
                  </a:cubicBezTo>
                  <a:cubicBezTo>
                    <a:pt x="68" y="0"/>
                    <a:pt x="35" y="1"/>
                    <a:pt x="0" y="4"/>
                  </a:cubicBezTo>
                  <a:cubicBezTo>
                    <a:pt x="36" y="6"/>
                    <a:pt x="102" y="6"/>
                    <a:pt x="102" y="6"/>
                  </a:cubicBezTo>
                  <a:close/>
                </a:path>
              </a:pathLst>
            </a:custGeom>
            <a:solidFill>
              <a:schemeClr val="tx1">
                <a:alpha val="84000"/>
              </a:scheme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34"/>
            <p:cNvSpPr/>
            <p:nvPr/>
          </p:nvSpPr>
          <p:spPr bwMode="auto">
            <a:xfrm>
              <a:off x="7862888" y="5092700"/>
              <a:ext cx="893763" cy="379413"/>
            </a:xfrm>
            <a:custGeom>
              <a:avLst/>
              <a:gdLst>
                <a:gd name="T0" fmla="*/ 118 w 237"/>
                <a:gd name="T1" fmla="*/ 61 h 99"/>
                <a:gd name="T2" fmla="*/ 160 w 237"/>
                <a:gd name="T3" fmla="*/ 86 h 99"/>
                <a:gd name="T4" fmla="*/ 226 w 237"/>
                <a:gd name="T5" fmla="*/ 28 h 99"/>
                <a:gd name="T6" fmla="*/ 178 w 237"/>
                <a:gd name="T7" fmla="*/ 10 h 99"/>
                <a:gd name="T8" fmla="*/ 184 w 237"/>
                <a:gd name="T9" fmla="*/ 64 h 99"/>
                <a:gd name="T10" fmla="*/ 213 w 237"/>
                <a:gd name="T11" fmla="*/ 52 h 99"/>
                <a:gd name="T12" fmla="*/ 199 w 237"/>
                <a:gd name="T13" fmla="*/ 29 h 99"/>
                <a:gd name="T14" fmla="*/ 183 w 237"/>
                <a:gd name="T15" fmla="*/ 44 h 99"/>
                <a:gd name="T16" fmla="*/ 193 w 237"/>
                <a:gd name="T17" fmla="*/ 32 h 99"/>
                <a:gd name="T18" fmla="*/ 210 w 237"/>
                <a:gd name="T19" fmla="*/ 51 h 99"/>
                <a:gd name="T20" fmla="*/ 185 w 237"/>
                <a:gd name="T21" fmla="*/ 61 h 99"/>
                <a:gd name="T22" fmla="*/ 180 w 237"/>
                <a:gd name="T23" fmla="*/ 13 h 99"/>
                <a:gd name="T24" fmla="*/ 224 w 237"/>
                <a:gd name="T25" fmla="*/ 33 h 99"/>
                <a:gd name="T26" fmla="*/ 162 w 237"/>
                <a:gd name="T27" fmla="*/ 84 h 99"/>
                <a:gd name="T28" fmla="*/ 119 w 237"/>
                <a:gd name="T29" fmla="*/ 54 h 99"/>
                <a:gd name="T30" fmla="*/ 74 w 237"/>
                <a:gd name="T31" fmla="*/ 84 h 99"/>
                <a:gd name="T32" fmla="*/ 13 w 237"/>
                <a:gd name="T33" fmla="*/ 33 h 99"/>
                <a:gd name="T34" fmla="*/ 57 w 237"/>
                <a:gd name="T35" fmla="*/ 13 h 99"/>
                <a:gd name="T36" fmla="*/ 52 w 237"/>
                <a:gd name="T37" fmla="*/ 61 h 99"/>
                <a:gd name="T38" fmla="*/ 27 w 237"/>
                <a:gd name="T39" fmla="*/ 51 h 99"/>
                <a:gd name="T40" fmla="*/ 44 w 237"/>
                <a:gd name="T41" fmla="*/ 32 h 99"/>
                <a:gd name="T42" fmla="*/ 54 w 237"/>
                <a:gd name="T43" fmla="*/ 44 h 99"/>
                <a:gd name="T44" fmla="*/ 37 w 237"/>
                <a:gd name="T45" fmla="*/ 29 h 99"/>
                <a:gd name="T46" fmla="*/ 24 w 237"/>
                <a:gd name="T47" fmla="*/ 52 h 99"/>
                <a:gd name="T48" fmla="*/ 53 w 237"/>
                <a:gd name="T49" fmla="*/ 64 h 99"/>
                <a:gd name="T50" fmla="*/ 59 w 237"/>
                <a:gd name="T51" fmla="*/ 10 h 99"/>
                <a:gd name="T52" fmla="*/ 11 w 237"/>
                <a:gd name="T53" fmla="*/ 28 h 99"/>
                <a:gd name="T54" fmla="*/ 76 w 237"/>
                <a:gd name="T55" fmla="*/ 86 h 99"/>
                <a:gd name="T56" fmla="*/ 118 w 237"/>
                <a:gd name="T57" fmla="*/ 6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7" h="99">
                  <a:moveTo>
                    <a:pt x="118" y="61"/>
                  </a:moveTo>
                  <a:cubicBezTo>
                    <a:pt x="129" y="73"/>
                    <a:pt x="144" y="82"/>
                    <a:pt x="160" y="86"/>
                  </a:cubicBezTo>
                  <a:cubicBezTo>
                    <a:pt x="216" y="99"/>
                    <a:pt x="237" y="56"/>
                    <a:pt x="226" y="28"/>
                  </a:cubicBezTo>
                  <a:cubicBezTo>
                    <a:pt x="219" y="8"/>
                    <a:pt x="196" y="0"/>
                    <a:pt x="178" y="10"/>
                  </a:cubicBezTo>
                  <a:cubicBezTo>
                    <a:pt x="157" y="22"/>
                    <a:pt x="160" y="56"/>
                    <a:pt x="184" y="64"/>
                  </a:cubicBezTo>
                  <a:cubicBezTo>
                    <a:pt x="194" y="68"/>
                    <a:pt x="208" y="65"/>
                    <a:pt x="213" y="52"/>
                  </a:cubicBezTo>
                  <a:cubicBezTo>
                    <a:pt x="216" y="42"/>
                    <a:pt x="209" y="31"/>
                    <a:pt x="199" y="29"/>
                  </a:cubicBezTo>
                  <a:cubicBezTo>
                    <a:pt x="190" y="27"/>
                    <a:pt x="181" y="34"/>
                    <a:pt x="183" y="44"/>
                  </a:cubicBezTo>
                  <a:cubicBezTo>
                    <a:pt x="183" y="41"/>
                    <a:pt x="185" y="33"/>
                    <a:pt x="193" y="32"/>
                  </a:cubicBezTo>
                  <a:cubicBezTo>
                    <a:pt x="204" y="30"/>
                    <a:pt x="213" y="42"/>
                    <a:pt x="210" y="51"/>
                  </a:cubicBezTo>
                  <a:cubicBezTo>
                    <a:pt x="207" y="63"/>
                    <a:pt x="194" y="64"/>
                    <a:pt x="185" y="61"/>
                  </a:cubicBezTo>
                  <a:cubicBezTo>
                    <a:pt x="164" y="53"/>
                    <a:pt x="161" y="24"/>
                    <a:pt x="180" y="13"/>
                  </a:cubicBezTo>
                  <a:cubicBezTo>
                    <a:pt x="197" y="3"/>
                    <a:pt x="219" y="13"/>
                    <a:pt x="224" y="33"/>
                  </a:cubicBezTo>
                  <a:cubicBezTo>
                    <a:pt x="231" y="59"/>
                    <a:pt x="212" y="96"/>
                    <a:pt x="162" y="84"/>
                  </a:cubicBezTo>
                  <a:cubicBezTo>
                    <a:pt x="146" y="80"/>
                    <a:pt x="127" y="69"/>
                    <a:pt x="119" y="54"/>
                  </a:cubicBezTo>
                  <a:cubicBezTo>
                    <a:pt x="109" y="69"/>
                    <a:pt x="92" y="80"/>
                    <a:pt x="74" y="84"/>
                  </a:cubicBezTo>
                  <a:cubicBezTo>
                    <a:pt x="25" y="96"/>
                    <a:pt x="6" y="59"/>
                    <a:pt x="13" y="33"/>
                  </a:cubicBezTo>
                  <a:cubicBezTo>
                    <a:pt x="18" y="13"/>
                    <a:pt x="40" y="3"/>
                    <a:pt x="57" y="13"/>
                  </a:cubicBezTo>
                  <a:cubicBezTo>
                    <a:pt x="75" y="24"/>
                    <a:pt x="73" y="53"/>
                    <a:pt x="52" y="61"/>
                  </a:cubicBezTo>
                  <a:cubicBezTo>
                    <a:pt x="43" y="64"/>
                    <a:pt x="30" y="63"/>
                    <a:pt x="27" y="51"/>
                  </a:cubicBezTo>
                  <a:cubicBezTo>
                    <a:pt x="24" y="42"/>
                    <a:pt x="33" y="30"/>
                    <a:pt x="44" y="32"/>
                  </a:cubicBezTo>
                  <a:cubicBezTo>
                    <a:pt x="52" y="33"/>
                    <a:pt x="54" y="41"/>
                    <a:pt x="54" y="44"/>
                  </a:cubicBezTo>
                  <a:cubicBezTo>
                    <a:pt x="56" y="34"/>
                    <a:pt x="47" y="27"/>
                    <a:pt x="37" y="29"/>
                  </a:cubicBezTo>
                  <a:cubicBezTo>
                    <a:pt x="28" y="31"/>
                    <a:pt x="21" y="42"/>
                    <a:pt x="24" y="52"/>
                  </a:cubicBezTo>
                  <a:cubicBezTo>
                    <a:pt x="29" y="65"/>
                    <a:pt x="43" y="68"/>
                    <a:pt x="53" y="64"/>
                  </a:cubicBezTo>
                  <a:cubicBezTo>
                    <a:pt x="77" y="56"/>
                    <a:pt x="80" y="22"/>
                    <a:pt x="59" y="10"/>
                  </a:cubicBezTo>
                  <a:cubicBezTo>
                    <a:pt x="41" y="0"/>
                    <a:pt x="18" y="8"/>
                    <a:pt x="11" y="28"/>
                  </a:cubicBezTo>
                  <a:cubicBezTo>
                    <a:pt x="0" y="56"/>
                    <a:pt x="21" y="99"/>
                    <a:pt x="76" y="86"/>
                  </a:cubicBezTo>
                  <a:cubicBezTo>
                    <a:pt x="92" y="82"/>
                    <a:pt x="108" y="73"/>
                    <a:pt x="118" y="61"/>
                  </a:cubicBezTo>
                  <a:close/>
                </a:path>
              </a:pathLst>
            </a:custGeom>
            <a:solidFill>
              <a:schemeClr val="tx1">
                <a:alpha val="84000"/>
              </a:schemeClr>
            </a:solidFill>
            <a:ln>
              <a:noFill/>
            </a:ln>
          </p:spPr>
          <p:txBody>
            <a:bodyPr vert="horz" wrap="square" lIns="91440" tIns="45720" rIns="91440" bIns="45720" numCol="1" anchor="t" anchorCtr="0" compatLnSpc="1"/>
            <a:lstStyle/>
            <a:p>
              <a:endParaRPr lang="zh-CN" altLang="en-US">
                <a:solidFill>
                  <a:prstClr val="black"/>
                </a:solidFill>
              </a:endParaRPr>
            </a:p>
          </p:txBody>
        </p:sp>
      </p:grpSp>
      <p:sp>
        <p:nvSpPr>
          <p:cNvPr id="5" name="文本框 4"/>
          <p:cNvSpPr txBox="1"/>
          <p:nvPr/>
        </p:nvSpPr>
        <p:spPr>
          <a:xfrm>
            <a:off x="769531" y="3008655"/>
            <a:ext cx="2016626" cy="2123658"/>
          </a:xfrm>
          <a:prstGeom prst="rect">
            <a:avLst/>
          </a:prstGeom>
          <a:noFill/>
        </p:spPr>
        <p:txBody>
          <a:bodyPr wrap="square" rtlCol="0">
            <a:spAutoFit/>
          </a:bodyPr>
          <a:lstStyle/>
          <a:p>
            <a:pPr algn="ctr"/>
            <a:r>
              <a:rPr lang="en-US" altLang="zh-CN" sz="3200" b="1" dirty="0">
                <a:latin typeface="+mn-ea"/>
              </a:rPr>
              <a:t>·</a:t>
            </a:r>
            <a:r>
              <a:rPr lang="zh-CN" altLang="en-US" sz="3200" b="1" dirty="0"/>
              <a:t>速度</a:t>
            </a:r>
            <a:endParaRPr lang="en-US" altLang="zh-CN" sz="3200" b="1" dirty="0"/>
          </a:p>
          <a:p>
            <a:pPr algn="ctr"/>
            <a:endParaRPr lang="en-US" altLang="zh-CN" sz="3200" b="1" dirty="0"/>
          </a:p>
          <a:p>
            <a:pPr algn="ctr"/>
            <a:endParaRPr lang="en-US" altLang="zh-CN" sz="3200" b="1" dirty="0"/>
          </a:p>
          <a:p>
            <a:pPr algn="ctr"/>
            <a:r>
              <a:rPr lang="en-US" altLang="zh-CN" sz="3200" b="1" dirty="0">
                <a:latin typeface="+mn-ea"/>
              </a:rPr>
              <a:t>·</a:t>
            </a:r>
            <a:r>
              <a:rPr lang="zh-CN" altLang="en-US" sz="3200" b="1" dirty="0"/>
              <a:t>一致性</a:t>
            </a:r>
            <a:endParaRPr lang="zh-CN" altLang="en-US" sz="3200"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162600" y="2688986"/>
            <a:ext cx="7866799" cy="1480028"/>
            <a:chOff x="4257796" y="584262"/>
            <a:chExt cx="3632495" cy="683403"/>
          </a:xfrm>
        </p:grpSpPr>
        <p:sp>
          <p:nvSpPr>
            <p:cNvPr id="5"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6"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7"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8" name="组合 7"/>
            <p:cNvGrpSpPr/>
            <p:nvPr/>
          </p:nvGrpSpPr>
          <p:grpSpPr>
            <a:xfrm>
              <a:off x="5086298" y="1191992"/>
              <a:ext cx="1975492" cy="49074"/>
              <a:chOff x="5108253" y="1177442"/>
              <a:chExt cx="1975492" cy="49074"/>
            </a:xfrm>
          </p:grpSpPr>
          <p:cxnSp>
            <p:nvCxnSpPr>
              <p:cNvPr id="9" name="直接连接符 8"/>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11" name="文本框 10"/>
          <p:cNvSpPr txBox="1"/>
          <p:nvPr/>
        </p:nvSpPr>
        <p:spPr>
          <a:xfrm>
            <a:off x="3867951" y="3236528"/>
            <a:ext cx="4201714" cy="646331"/>
          </a:xfrm>
          <a:prstGeom prst="rect">
            <a:avLst/>
          </a:prstGeom>
          <a:noFill/>
        </p:spPr>
        <p:txBody>
          <a:bodyPr wrap="square" rtlCol="0">
            <a:spAutoFit/>
          </a:bodyPr>
          <a:lstStyle/>
          <a:p>
            <a:pPr algn="ctr"/>
            <a:r>
              <a:rPr lang="en-US" altLang="zh-CN" sz="3600" b="1" dirty="0">
                <a:latin typeface="+mn-ea"/>
              </a:rPr>
              <a:t>03 ·</a:t>
            </a:r>
            <a:r>
              <a:rPr lang="zh-CN" altLang="en-US" sz="3600" b="1" dirty="0">
                <a:latin typeface="+mn-ea"/>
              </a:rPr>
              <a:t>测试评估</a:t>
            </a:r>
            <a:endParaRPr lang="en-US" altLang="zh-CN" sz="3600" b="1" dirty="0">
              <a:latin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03</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4466435" y="667062"/>
            <a:ext cx="3283521" cy="523220"/>
          </a:xfrm>
          <a:prstGeom prst="rect">
            <a:avLst/>
          </a:prstGeom>
          <a:noFill/>
        </p:spPr>
        <p:txBody>
          <a:bodyPr wrap="square" rtlCol="0">
            <a:spAutoFit/>
          </a:bodyPr>
          <a:lstStyle/>
          <a:p>
            <a:pPr algn="ctr"/>
            <a:r>
              <a:rPr lang="en-US" altLang="zh-CN" sz="2800" dirty="0"/>
              <a:t>Grafana</a:t>
            </a:r>
            <a:endParaRPr lang="zh-CN" altLang="en-US" sz="28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7287" y="1673755"/>
            <a:ext cx="10901815" cy="471000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96016" y="544146"/>
            <a:ext cx="804793" cy="798631"/>
            <a:chOff x="4985288" y="1224585"/>
            <a:chExt cx="2546888" cy="2527388"/>
          </a:xfrm>
          <a:effectLst/>
        </p:grpSpPr>
        <p:sp>
          <p:nvSpPr>
            <p:cNvPr id="5" name="椭圆 4"/>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椭圆 5"/>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椭圆 6"/>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8" name="文本框 7"/>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03</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9" name="组合 8"/>
          <p:cNvGrpSpPr/>
          <p:nvPr/>
        </p:nvGrpSpPr>
        <p:grpSpPr>
          <a:xfrm>
            <a:off x="4047033" y="539811"/>
            <a:ext cx="4097933" cy="770969"/>
            <a:chOff x="4257796" y="584262"/>
            <a:chExt cx="3632495" cy="683403"/>
          </a:xfrm>
        </p:grpSpPr>
        <p:sp>
          <p:nvSpPr>
            <p:cNvPr id="10"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11"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12"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13" name="组合 12"/>
            <p:cNvGrpSpPr/>
            <p:nvPr/>
          </p:nvGrpSpPr>
          <p:grpSpPr>
            <a:xfrm>
              <a:off x="5086298" y="1191992"/>
              <a:ext cx="1975492" cy="49074"/>
              <a:chOff x="5108253" y="1177442"/>
              <a:chExt cx="1975492" cy="49074"/>
            </a:xfrm>
          </p:grpSpPr>
          <p:cxnSp>
            <p:nvCxnSpPr>
              <p:cNvPr id="14" name="直接连接符 13"/>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16" name="文本框 15"/>
          <p:cNvSpPr txBox="1"/>
          <p:nvPr/>
        </p:nvSpPr>
        <p:spPr>
          <a:xfrm>
            <a:off x="4466435" y="667062"/>
            <a:ext cx="3283521" cy="523220"/>
          </a:xfrm>
          <a:prstGeom prst="rect">
            <a:avLst/>
          </a:prstGeom>
          <a:noFill/>
        </p:spPr>
        <p:txBody>
          <a:bodyPr wrap="square" rtlCol="0">
            <a:spAutoFit/>
          </a:bodyPr>
          <a:lstStyle/>
          <a:p>
            <a:pPr algn="ctr"/>
            <a:r>
              <a:rPr lang="en-US" altLang="zh-CN" sz="2800" dirty="0"/>
              <a:t>SIMD</a:t>
            </a:r>
            <a:endParaRPr lang="zh-CN" altLang="en-US" sz="2800" dirty="0"/>
          </a:p>
        </p:txBody>
      </p:sp>
      <p:graphicFrame>
        <p:nvGraphicFramePr>
          <p:cNvPr id="17" name="图示 16"/>
          <p:cNvGraphicFramePr/>
          <p:nvPr/>
        </p:nvGraphicFramePr>
        <p:xfrm>
          <a:off x="2044195" y="1413542"/>
          <a:ext cx="8128000"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162600" y="2688986"/>
            <a:ext cx="7866799" cy="1480028"/>
            <a:chOff x="4257796" y="584262"/>
            <a:chExt cx="3632495" cy="683403"/>
          </a:xfrm>
        </p:grpSpPr>
        <p:sp>
          <p:nvSpPr>
            <p:cNvPr id="5"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6"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7"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8" name="组合 7"/>
            <p:cNvGrpSpPr/>
            <p:nvPr/>
          </p:nvGrpSpPr>
          <p:grpSpPr>
            <a:xfrm>
              <a:off x="5086298" y="1191992"/>
              <a:ext cx="1975492" cy="49074"/>
              <a:chOff x="5108253" y="1177442"/>
              <a:chExt cx="1975492" cy="49074"/>
            </a:xfrm>
          </p:grpSpPr>
          <p:cxnSp>
            <p:nvCxnSpPr>
              <p:cNvPr id="9" name="直接连接符 8"/>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11" name="文本框 10"/>
          <p:cNvSpPr txBox="1"/>
          <p:nvPr/>
        </p:nvSpPr>
        <p:spPr>
          <a:xfrm>
            <a:off x="3867951" y="3236528"/>
            <a:ext cx="4201714" cy="646331"/>
          </a:xfrm>
          <a:prstGeom prst="rect">
            <a:avLst/>
          </a:prstGeom>
          <a:noFill/>
        </p:spPr>
        <p:txBody>
          <a:bodyPr wrap="square" rtlCol="0">
            <a:spAutoFit/>
          </a:bodyPr>
          <a:lstStyle/>
          <a:p>
            <a:pPr algn="ctr"/>
            <a:r>
              <a:rPr lang="en-US" altLang="zh-CN" sz="3600" b="1" dirty="0">
                <a:latin typeface="+mn-ea"/>
              </a:rPr>
              <a:t>01 ·</a:t>
            </a:r>
            <a:r>
              <a:rPr lang="zh-CN" altLang="en-US" sz="3600" b="1" dirty="0">
                <a:latin typeface="+mn-ea"/>
              </a:rPr>
              <a:t>项目回顾</a:t>
            </a:r>
            <a:endParaRPr lang="en-US" altLang="zh-CN" sz="3600" b="1" dirty="0">
              <a:latin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03</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4466435" y="667062"/>
            <a:ext cx="3283521" cy="523220"/>
          </a:xfrm>
          <a:prstGeom prst="rect">
            <a:avLst/>
          </a:prstGeom>
          <a:noFill/>
        </p:spPr>
        <p:txBody>
          <a:bodyPr wrap="square" rtlCol="0">
            <a:spAutoFit/>
          </a:bodyPr>
          <a:lstStyle/>
          <a:p>
            <a:pPr algn="ctr"/>
            <a:r>
              <a:rPr lang="en-US" altLang="zh-CN" sz="2800" dirty="0"/>
              <a:t>WRITE_IO</a:t>
            </a:r>
            <a:endParaRPr lang="zh-CN" altLang="en-US" sz="280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0535" y="4020443"/>
            <a:ext cx="6509654" cy="2540956"/>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5116" y="1339160"/>
            <a:ext cx="6503973" cy="2568290"/>
          </a:xfrm>
          <a:prstGeom prst="rect">
            <a:avLst/>
          </a:prstGeom>
        </p:spPr>
      </p:pic>
      <p:sp>
        <p:nvSpPr>
          <p:cNvPr id="24" name="五边形 1"/>
          <p:cNvSpPr/>
          <p:nvPr/>
        </p:nvSpPr>
        <p:spPr>
          <a:xfrm>
            <a:off x="2507679" y="2465138"/>
            <a:ext cx="1756158" cy="275334"/>
          </a:xfrm>
          <a:prstGeom prst="homePlat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latin typeface="+mj-ea"/>
                <a:ea typeface="+mj-ea"/>
              </a:rPr>
              <a:t>jerasure</a:t>
            </a:r>
            <a:endParaRPr lang="zh-CN" altLang="en-US" dirty="0">
              <a:latin typeface="+mj-ea"/>
              <a:ea typeface="+mj-ea"/>
            </a:endParaRPr>
          </a:p>
        </p:txBody>
      </p:sp>
      <p:sp>
        <p:nvSpPr>
          <p:cNvPr id="25" name="五边形 33"/>
          <p:cNvSpPr/>
          <p:nvPr/>
        </p:nvSpPr>
        <p:spPr>
          <a:xfrm flipH="1">
            <a:off x="8363754" y="5363787"/>
            <a:ext cx="1756158" cy="275334"/>
          </a:xfrm>
          <a:prstGeom prst="homePlat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dirty="0">
                <a:latin typeface="+mj-ea"/>
                <a:ea typeface="+mj-ea"/>
              </a:rPr>
              <a:t>ISA-l</a:t>
            </a:r>
            <a:endParaRPr lang="zh-CN" altLang="en-US"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03</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4306945" y="690264"/>
            <a:ext cx="3578108" cy="523220"/>
          </a:xfrm>
          <a:prstGeom prst="rect">
            <a:avLst/>
          </a:prstGeom>
          <a:noFill/>
        </p:spPr>
        <p:txBody>
          <a:bodyPr wrap="square" rtlCol="0">
            <a:spAutoFit/>
          </a:bodyPr>
          <a:lstStyle/>
          <a:p>
            <a:pPr algn="ctr"/>
            <a:r>
              <a:rPr lang="en-US" altLang="zh-CN" sz="2800" dirty="0"/>
              <a:t>WRITE_THROUGHPUT</a:t>
            </a:r>
            <a:endParaRPr lang="zh-CN" altLang="en-US" sz="280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406235" y="1377394"/>
            <a:ext cx="6509655" cy="2557870"/>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80" y="4051429"/>
            <a:ext cx="6520537" cy="2589666"/>
          </a:xfrm>
          <a:prstGeom prst="rect">
            <a:avLst/>
          </a:prstGeom>
        </p:spPr>
      </p:pic>
      <p:sp>
        <p:nvSpPr>
          <p:cNvPr id="24" name="五边形 1"/>
          <p:cNvSpPr/>
          <p:nvPr/>
        </p:nvSpPr>
        <p:spPr>
          <a:xfrm>
            <a:off x="2507679" y="2465138"/>
            <a:ext cx="1756158" cy="275334"/>
          </a:xfrm>
          <a:prstGeom prst="homePlat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latin typeface="+mj-ea"/>
                <a:ea typeface="+mj-ea"/>
              </a:rPr>
              <a:t>jerasure</a:t>
            </a:r>
            <a:endParaRPr lang="zh-CN" altLang="en-US" dirty="0">
              <a:latin typeface="+mj-ea"/>
              <a:ea typeface="+mj-ea"/>
            </a:endParaRPr>
          </a:p>
        </p:txBody>
      </p:sp>
      <p:sp>
        <p:nvSpPr>
          <p:cNvPr id="25" name="五边形 33"/>
          <p:cNvSpPr/>
          <p:nvPr/>
        </p:nvSpPr>
        <p:spPr>
          <a:xfrm flipH="1">
            <a:off x="8363754" y="5363787"/>
            <a:ext cx="1756158" cy="275334"/>
          </a:xfrm>
          <a:prstGeom prst="homePlat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dirty="0">
                <a:latin typeface="+mj-ea"/>
                <a:ea typeface="+mj-ea"/>
              </a:rPr>
              <a:t>ISA-l</a:t>
            </a:r>
            <a:endParaRPr lang="zh-CN" altLang="en-US"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03</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4466435" y="667062"/>
            <a:ext cx="3283521" cy="523220"/>
          </a:xfrm>
          <a:prstGeom prst="rect">
            <a:avLst/>
          </a:prstGeom>
          <a:noFill/>
        </p:spPr>
        <p:txBody>
          <a:bodyPr wrap="square" rtlCol="0">
            <a:spAutoFit/>
          </a:bodyPr>
          <a:lstStyle/>
          <a:p>
            <a:pPr algn="ctr"/>
            <a:r>
              <a:rPr lang="en-US" altLang="zh-CN" sz="2800" dirty="0"/>
              <a:t>WRITE</a:t>
            </a:r>
            <a:endParaRPr lang="zh-CN" altLang="en-US" sz="2800" dirty="0"/>
          </a:p>
        </p:txBody>
      </p:sp>
      <p:sp>
        <p:nvSpPr>
          <p:cNvPr id="21" name="五边形 1"/>
          <p:cNvSpPr/>
          <p:nvPr/>
        </p:nvSpPr>
        <p:spPr>
          <a:xfrm>
            <a:off x="3672451" y="1988711"/>
            <a:ext cx="1756158" cy="275334"/>
          </a:xfrm>
          <a:prstGeom prst="homePlat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latin typeface="+mj-ea"/>
                <a:ea typeface="+mj-ea"/>
              </a:rPr>
              <a:t>jerasure</a:t>
            </a:r>
            <a:endParaRPr lang="zh-CN" altLang="en-US" dirty="0">
              <a:latin typeface="+mj-ea"/>
              <a:ea typeface="+mj-ea"/>
            </a:endParaRPr>
          </a:p>
        </p:txBody>
      </p:sp>
      <p:sp>
        <p:nvSpPr>
          <p:cNvPr id="22" name="五边形 33"/>
          <p:cNvSpPr/>
          <p:nvPr/>
        </p:nvSpPr>
        <p:spPr>
          <a:xfrm flipH="1">
            <a:off x="6727649" y="5680474"/>
            <a:ext cx="1756158" cy="275334"/>
          </a:xfrm>
          <a:prstGeom prst="homePlat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dirty="0">
                <a:latin typeface="+mj-ea"/>
                <a:ea typeface="+mj-ea"/>
              </a:rPr>
              <a:t>ISA-l</a:t>
            </a:r>
            <a:endParaRPr lang="zh-CN" altLang="en-US" dirty="0">
              <a:latin typeface="+mj-ea"/>
              <a:ea typeface="+mj-ea"/>
            </a:endParaRPr>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r="52232"/>
          <a:stretch>
            <a:fillRect/>
          </a:stretch>
        </p:blipFill>
        <p:spPr>
          <a:xfrm>
            <a:off x="1903262" y="2634580"/>
            <a:ext cx="3348756" cy="3556358"/>
          </a:xfrm>
          <a:prstGeom prst="rect">
            <a:avLst/>
          </a:prstGeom>
        </p:spPr>
      </p:pic>
      <p:pic>
        <p:nvPicPr>
          <p:cNvPr id="24" name="图片 23"/>
          <p:cNvPicPr>
            <a:picLocks noChangeAspect="1"/>
          </p:cNvPicPr>
          <p:nvPr/>
        </p:nvPicPr>
        <p:blipFill rotWithShape="1">
          <a:blip r:embed="rId2" cstate="print">
            <a:extLst>
              <a:ext uri="{28A0092B-C50C-407E-A947-70E740481C1C}">
                <a14:useLocalDpi xmlns:a14="http://schemas.microsoft.com/office/drawing/2010/main" val="0"/>
              </a:ext>
            </a:extLst>
          </a:blip>
          <a:srcRect r="51428"/>
          <a:stretch>
            <a:fillRect/>
          </a:stretch>
        </p:blipFill>
        <p:spPr>
          <a:xfrm>
            <a:off x="6789613" y="1648357"/>
            <a:ext cx="3388387" cy="35389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03</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4466435" y="667062"/>
            <a:ext cx="3283521" cy="523220"/>
          </a:xfrm>
          <a:prstGeom prst="rect">
            <a:avLst/>
          </a:prstGeom>
          <a:noFill/>
        </p:spPr>
        <p:txBody>
          <a:bodyPr wrap="square" rtlCol="0">
            <a:spAutoFit/>
          </a:bodyPr>
          <a:lstStyle/>
          <a:p>
            <a:pPr algn="ctr"/>
            <a:r>
              <a:rPr lang="en-US" altLang="zh-CN" sz="2800" dirty="0"/>
              <a:t>RANREAD_IO</a:t>
            </a:r>
            <a:endParaRPr lang="zh-CN" altLang="en-US" sz="2800" dirty="0"/>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86993" y="4015328"/>
            <a:ext cx="6509654" cy="2593219"/>
          </a:xfrm>
          <a:prstGeom prst="rect">
            <a:avLst/>
          </a:prstGeom>
        </p:spPr>
      </p:pic>
      <p:sp>
        <p:nvSpPr>
          <p:cNvPr id="21" name="五边形 1"/>
          <p:cNvSpPr/>
          <p:nvPr/>
        </p:nvSpPr>
        <p:spPr>
          <a:xfrm>
            <a:off x="2507679" y="2465138"/>
            <a:ext cx="1756158" cy="275334"/>
          </a:xfrm>
          <a:prstGeom prst="homePlat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latin typeface="+mj-ea"/>
                <a:ea typeface="+mj-ea"/>
              </a:rPr>
              <a:t>jerasure</a:t>
            </a:r>
            <a:endParaRPr lang="zh-CN" altLang="en-US" dirty="0">
              <a:latin typeface="+mj-ea"/>
              <a:ea typeface="+mj-ea"/>
            </a:endParaRPr>
          </a:p>
        </p:txBody>
      </p:sp>
      <p:sp>
        <p:nvSpPr>
          <p:cNvPr id="22" name="五边形 33"/>
          <p:cNvSpPr/>
          <p:nvPr/>
        </p:nvSpPr>
        <p:spPr>
          <a:xfrm flipH="1">
            <a:off x="8363754" y="5363787"/>
            <a:ext cx="1756158" cy="275334"/>
          </a:xfrm>
          <a:prstGeom prst="homePlat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dirty="0">
                <a:latin typeface="+mj-ea"/>
                <a:ea typeface="+mj-ea"/>
              </a:rPr>
              <a:t>ISA-l</a:t>
            </a:r>
            <a:endParaRPr lang="zh-CN" altLang="en-US" dirty="0">
              <a:latin typeface="+mj-ea"/>
              <a:ea typeface="+mj-ea"/>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353" y="1356546"/>
            <a:ext cx="6509654" cy="25682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03</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3815702" y="655820"/>
            <a:ext cx="4514279" cy="523220"/>
          </a:xfrm>
          <a:prstGeom prst="rect">
            <a:avLst/>
          </a:prstGeom>
          <a:noFill/>
        </p:spPr>
        <p:txBody>
          <a:bodyPr wrap="square" rtlCol="0">
            <a:spAutoFit/>
          </a:bodyPr>
          <a:lstStyle/>
          <a:p>
            <a:pPr algn="ctr"/>
            <a:r>
              <a:rPr lang="en-US" altLang="zh-CN" sz="2800" dirty="0"/>
              <a:t>RANREAD_THROUGHPUT</a:t>
            </a:r>
            <a:endParaRPr lang="zh-CN" altLang="en-US" sz="280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390689" y="1336135"/>
            <a:ext cx="6509655" cy="2576146"/>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239" y="4012001"/>
            <a:ext cx="6562966" cy="2596574"/>
          </a:xfrm>
          <a:prstGeom prst="rect">
            <a:avLst/>
          </a:prstGeom>
        </p:spPr>
      </p:pic>
      <p:sp>
        <p:nvSpPr>
          <p:cNvPr id="24" name="五边形 1"/>
          <p:cNvSpPr/>
          <p:nvPr/>
        </p:nvSpPr>
        <p:spPr>
          <a:xfrm>
            <a:off x="2507679" y="2465138"/>
            <a:ext cx="1756158" cy="275334"/>
          </a:xfrm>
          <a:prstGeom prst="homePlat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latin typeface="+mj-ea"/>
                <a:ea typeface="+mj-ea"/>
              </a:rPr>
              <a:t>jerasure</a:t>
            </a:r>
            <a:endParaRPr lang="zh-CN" altLang="en-US" dirty="0">
              <a:latin typeface="+mj-ea"/>
              <a:ea typeface="+mj-ea"/>
            </a:endParaRPr>
          </a:p>
        </p:txBody>
      </p:sp>
      <p:sp>
        <p:nvSpPr>
          <p:cNvPr id="25" name="五边形 33"/>
          <p:cNvSpPr/>
          <p:nvPr/>
        </p:nvSpPr>
        <p:spPr>
          <a:xfrm flipH="1">
            <a:off x="8363754" y="5363787"/>
            <a:ext cx="1756158" cy="275334"/>
          </a:xfrm>
          <a:prstGeom prst="homePlat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dirty="0">
                <a:latin typeface="+mj-ea"/>
                <a:ea typeface="+mj-ea"/>
              </a:rPr>
              <a:t>ISA-l</a:t>
            </a:r>
            <a:endParaRPr lang="zh-CN" altLang="en-US"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03</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4466435" y="667062"/>
            <a:ext cx="3283521" cy="523220"/>
          </a:xfrm>
          <a:prstGeom prst="rect">
            <a:avLst/>
          </a:prstGeom>
          <a:noFill/>
        </p:spPr>
        <p:txBody>
          <a:bodyPr wrap="square" rtlCol="0">
            <a:spAutoFit/>
          </a:bodyPr>
          <a:lstStyle/>
          <a:p>
            <a:pPr algn="ctr"/>
            <a:r>
              <a:rPr lang="en-US" altLang="zh-CN" sz="2800" dirty="0"/>
              <a:t>RANREAD</a:t>
            </a:r>
            <a:endParaRPr lang="zh-CN" altLang="en-US" sz="2800" dirty="0"/>
          </a:p>
        </p:txBody>
      </p:sp>
      <p:sp>
        <p:nvSpPr>
          <p:cNvPr id="21" name="五边形 1"/>
          <p:cNvSpPr/>
          <p:nvPr/>
        </p:nvSpPr>
        <p:spPr>
          <a:xfrm>
            <a:off x="3672451" y="1988711"/>
            <a:ext cx="1756158" cy="275334"/>
          </a:xfrm>
          <a:prstGeom prst="homePlat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latin typeface="+mj-ea"/>
                <a:ea typeface="+mj-ea"/>
              </a:rPr>
              <a:t>jerasure</a:t>
            </a:r>
            <a:endParaRPr lang="zh-CN" altLang="en-US" dirty="0">
              <a:latin typeface="+mj-ea"/>
              <a:ea typeface="+mj-ea"/>
            </a:endParaRPr>
          </a:p>
        </p:txBody>
      </p:sp>
      <p:sp>
        <p:nvSpPr>
          <p:cNvPr id="22" name="五边形 33"/>
          <p:cNvSpPr/>
          <p:nvPr/>
        </p:nvSpPr>
        <p:spPr>
          <a:xfrm flipH="1">
            <a:off x="6727649" y="5680474"/>
            <a:ext cx="1756158" cy="275334"/>
          </a:xfrm>
          <a:prstGeom prst="homePlat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dirty="0">
                <a:latin typeface="+mj-ea"/>
                <a:ea typeface="+mj-ea"/>
              </a:rPr>
              <a:t>ISA-l</a:t>
            </a:r>
            <a:endParaRPr lang="zh-CN" altLang="en-US" dirty="0">
              <a:latin typeface="+mj-ea"/>
              <a:ea typeface="+mj-ea"/>
            </a:endParaRPr>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r="50804"/>
          <a:stretch>
            <a:fillRect/>
          </a:stretch>
        </p:blipFill>
        <p:spPr>
          <a:xfrm>
            <a:off x="1661305" y="2970688"/>
            <a:ext cx="3448905" cy="3556357"/>
          </a:xfrm>
          <a:prstGeom prst="rect">
            <a:avLst/>
          </a:prstGeom>
        </p:spPr>
      </p:pic>
      <p:pic>
        <p:nvPicPr>
          <p:cNvPr id="24" name="图片 23"/>
          <p:cNvPicPr>
            <a:picLocks noChangeAspect="1"/>
          </p:cNvPicPr>
          <p:nvPr/>
        </p:nvPicPr>
        <p:blipFill rotWithShape="1">
          <a:blip r:embed="rId2" cstate="print">
            <a:extLst>
              <a:ext uri="{28A0092B-C50C-407E-A947-70E740481C1C}">
                <a14:useLocalDpi xmlns:a14="http://schemas.microsoft.com/office/drawing/2010/main" val="0"/>
              </a:ext>
            </a:extLst>
          </a:blip>
          <a:srcRect r="51518"/>
          <a:stretch>
            <a:fillRect/>
          </a:stretch>
        </p:blipFill>
        <p:spPr>
          <a:xfrm>
            <a:off x="6910948" y="1615442"/>
            <a:ext cx="3382157" cy="35389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03</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4466435" y="667062"/>
            <a:ext cx="3283521" cy="523220"/>
          </a:xfrm>
          <a:prstGeom prst="rect">
            <a:avLst/>
          </a:prstGeom>
          <a:noFill/>
        </p:spPr>
        <p:txBody>
          <a:bodyPr wrap="square" rtlCol="0">
            <a:spAutoFit/>
          </a:bodyPr>
          <a:lstStyle/>
          <a:p>
            <a:pPr algn="ctr"/>
            <a:r>
              <a:rPr lang="en-US" altLang="zh-CN" sz="2800" dirty="0"/>
              <a:t>SEQREAD_IO</a:t>
            </a:r>
            <a:endParaRPr lang="zh-CN" altLang="en-US" sz="280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97879" y="4055970"/>
            <a:ext cx="6509654" cy="2561407"/>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3989" y="1384227"/>
            <a:ext cx="6521685" cy="2568290"/>
          </a:xfrm>
          <a:prstGeom prst="rect">
            <a:avLst/>
          </a:prstGeom>
        </p:spPr>
      </p:pic>
      <p:sp>
        <p:nvSpPr>
          <p:cNvPr id="24" name="五边形 1"/>
          <p:cNvSpPr/>
          <p:nvPr/>
        </p:nvSpPr>
        <p:spPr>
          <a:xfrm>
            <a:off x="2507679" y="2465138"/>
            <a:ext cx="1756158" cy="275334"/>
          </a:xfrm>
          <a:prstGeom prst="homePlat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latin typeface="+mj-ea"/>
                <a:ea typeface="+mj-ea"/>
              </a:rPr>
              <a:t>jerasure</a:t>
            </a:r>
            <a:endParaRPr lang="zh-CN" altLang="en-US" dirty="0">
              <a:latin typeface="+mj-ea"/>
              <a:ea typeface="+mj-ea"/>
            </a:endParaRPr>
          </a:p>
        </p:txBody>
      </p:sp>
      <p:sp>
        <p:nvSpPr>
          <p:cNvPr id="25" name="五边形 33"/>
          <p:cNvSpPr/>
          <p:nvPr/>
        </p:nvSpPr>
        <p:spPr>
          <a:xfrm flipH="1">
            <a:off x="8363754" y="5363787"/>
            <a:ext cx="1756158" cy="275334"/>
          </a:xfrm>
          <a:prstGeom prst="homePlat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dirty="0">
                <a:latin typeface="+mj-ea"/>
                <a:ea typeface="+mj-ea"/>
              </a:rPr>
              <a:t>ISA-l</a:t>
            </a:r>
            <a:endParaRPr lang="zh-CN" altLang="en-US"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03</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3974931" y="667061"/>
            <a:ext cx="4242136" cy="523220"/>
          </a:xfrm>
          <a:prstGeom prst="rect">
            <a:avLst/>
          </a:prstGeom>
          <a:noFill/>
        </p:spPr>
        <p:txBody>
          <a:bodyPr wrap="square" rtlCol="0">
            <a:spAutoFit/>
          </a:bodyPr>
          <a:lstStyle/>
          <a:p>
            <a:pPr algn="ctr"/>
            <a:r>
              <a:rPr lang="en-US" altLang="zh-CN" sz="2800" dirty="0"/>
              <a:t>SEQREAD_THROUGHPUT</a:t>
            </a:r>
            <a:endParaRPr lang="zh-CN" altLang="en-US" sz="280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406238" y="1376213"/>
            <a:ext cx="6509654" cy="2584611"/>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8764" y="4056263"/>
            <a:ext cx="6509654" cy="2576146"/>
          </a:xfrm>
          <a:prstGeom prst="rect">
            <a:avLst/>
          </a:prstGeom>
        </p:spPr>
      </p:pic>
      <p:sp>
        <p:nvSpPr>
          <p:cNvPr id="24" name="五边形 1"/>
          <p:cNvSpPr/>
          <p:nvPr/>
        </p:nvSpPr>
        <p:spPr>
          <a:xfrm>
            <a:off x="2507679" y="2465138"/>
            <a:ext cx="1756158" cy="275334"/>
          </a:xfrm>
          <a:prstGeom prst="homePlat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latin typeface="+mj-ea"/>
                <a:ea typeface="+mj-ea"/>
              </a:rPr>
              <a:t>jerasure</a:t>
            </a:r>
            <a:endParaRPr lang="zh-CN" altLang="en-US" dirty="0">
              <a:latin typeface="+mj-ea"/>
              <a:ea typeface="+mj-ea"/>
            </a:endParaRPr>
          </a:p>
        </p:txBody>
      </p:sp>
      <p:sp>
        <p:nvSpPr>
          <p:cNvPr id="25" name="五边形 33"/>
          <p:cNvSpPr/>
          <p:nvPr/>
        </p:nvSpPr>
        <p:spPr>
          <a:xfrm flipH="1">
            <a:off x="8363754" y="5363787"/>
            <a:ext cx="1756158" cy="275334"/>
          </a:xfrm>
          <a:prstGeom prst="homePlat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dirty="0">
                <a:latin typeface="+mj-ea"/>
                <a:ea typeface="+mj-ea"/>
              </a:rPr>
              <a:t>ISA-l</a:t>
            </a:r>
            <a:endParaRPr lang="zh-CN" altLang="en-US"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03</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4466435" y="667062"/>
            <a:ext cx="3283521" cy="523220"/>
          </a:xfrm>
          <a:prstGeom prst="rect">
            <a:avLst/>
          </a:prstGeom>
          <a:noFill/>
        </p:spPr>
        <p:txBody>
          <a:bodyPr wrap="square" rtlCol="0">
            <a:spAutoFit/>
          </a:bodyPr>
          <a:lstStyle/>
          <a:p>
            <a:pPr algn="ctr"/>
            <a:r>
              <a:rPr lang="en-US" altLang="zh-CN" sz="2800" dirty="0"/>
              <a:t>SEQREAD</a:t>
            </a:r>
            <a:endParaRPr lang="zh-CN" altLang="en-US" sz="2800" dirty="0"/>
          </a:p>
        </p:txBody>
      </p:sp>
      <p:sp>
        <p:nvSpPr>
          <p:cNvPr id="21" name="五边形 1"/>
          <p:cNvSpPr/>
          <p:nvPr/>
        </p:nvSpPr>
        <p:spPr>
          <a:xfrm>
            <a:off x="3672451" y="1988711"/>
            <a:ext cx="1756158" cy="275334"/>
          </a:xfrm>
          <a:prstGeom prst="homePlat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latin typeface="+mj-ea"/>
                <a:ea typeface="+mj-ea"/>
              </a:rPr>
              <a:t>jerasure</a:t>
            </a:r>
            <a:endParaRPr lang="zh-CN" altLang="en-US" dirty="0">
              <a:latin typeface="+mj-ea"/>
              <a:ea typeface="+mj-ea"/>
            </a:endParaRPr>
          </a:p>
        </p:txBody>
      </p:sp>
      <p:sp>
        <p:nvSpPr>
          <p:cNvPr id="22" name="五边形 33"/>
          <p:cNvSpPr/>
          <p:nvPr/>
        </p:nvSpPr>
        <p:spPr>
          <a:xfrm flipH="1">
            <a:off x="6727649" y="5680474"/>
            <a:ext cx="1756158" cy="275334"/>
          </a:xfrm>
          <a:prstGeom prst="homePlat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dirty="0">
                <a:latin typeface="+mj-ea"/>
                <a:ea typeface="+mj-ea"/>
              </a:rPr>
              <a:t>ISA-l</a:t>
            </a:r>
            <a:endParaRPr lang="zh-CN" altLang="en-US" dirty="0">
              <a:latin typeface="+mj-ea"/>
              <a:ea typeface="+mj-ea"/>
            </a:endParaRPr>
          </a:p>
        </p:txBody>
      </p:sp>
      <p:pic>
        <p:nvPicPr>
          <p:cNvPr id="25" name="图片 24"/>
          <p:cNvPicPr>
            <a:picLocks noChangeAspect="1"/>
          </p:cNvPicPr>
          <p:nvPr/>
        </p:nvPicPr>
        <p:blipFill rotWithShape="1">
          <a:blip r:embed="rId1" cstate="print">
            <a:extLst>
              <a:ext uri="{28A0092B-C50C-407E-A947-70E740481C1C}">
                <a14:useLocalDpi xmlns:a14="http://schemas.microsoft.com/office/drawing/2010/main" val="0"/>
              </a:ext>
            </a:extLst>
          </a:blip>
          <a:srcRect r="50803"/>
          <a:stretch>
            <a:fillRect/>
          </a:stretch>
        </p:blipFill>
        <p:spPr>
          <a:xfrm>
            <a:off x="1832149" y="2761832"/>
            <a:ext cx="3448904" cy="3556357"/>
          </a:xfrm>
          <a:prstGeom prst="rect">
            <a:avLst/>
          </a:prstGeom>
        </p:spPr>
      </p:pic>
      <p:pic>
        <p:nvPicPr>
          <p:cNvPr id="26" name="图片 25"/>
          <p:cNvPicPr>
            <a:picLocks noChangeAspect="1"/>
          </p:cNvPicPr>
          <p:nvPr/>
        </p:nvPicPr>
        <p:blipFill rotWithShape="1">
          <a:blip r:embed="rId2" cstate="print">
            <a:extLst>
              <a:ext uri="{28A0092B-C50C-407E-A947-70E740481C1C}">
                <a14:useLocalDpi xmlns:a14="http://schemas.microsoft.com/office/drawing/2010/main" val="0"/>
              </a:ext>
            </a:extLst>
          </a:blip>
          <a:srcRect r="51607"/>
          <a:stretch>
            <a:fillRect/>
          </a:stretch>
        </p:blipFill>
        <p:spPr>
          <a:xfrm>
            <a:off x="6910949" y="1768855"/>
            <a:ext cx="3375927" cy="35389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03</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4466435" y="667062"/>
            <a:ext cx="3283521" cy="521970"/>
          </a:xfrm>
          <a:prstGeom prst="rect">
            <a:avLst/>
          </a:prstGeom>
          <a:noFill/>
        </p:spPr>
        <p:txBody>
          <a:bodyPr wrap="square" rtlCol="0">
            <a:spAutoFit/>
          </a:bodyPr>
          <a:lstStyle/>
          <a:p>
            <a:pPr algn="ctr"/>
            <a:r>
              <a:rPr lang="en-US" altLang="zh-CN" sz="2800" dirty="0"/>
              <a:t>RECOVERY</a:t>
            </a:r>
            <a:endParaRPr lang="en-US" altLang="zh-CN" sz="2800" dirty="0"/>
          </a:p>
        </p:txBody>
      </p:sp>
      <p:pic>
        <p:nvPicPr>
          <p:cNvPr id="2" name="图片 1" descr="19D]MC{Q(RL)CLS)1F_LODO"/>
          <p:cNvPicPr>
            <a:picLocks noChangeAspect="1"/>
          </p:cNvPicPr>
          <p:nvPr/>
        </p:nvPicPr>
        <p:blipFill>
          <a:blip r:embed="rId1"/>
          <a:stretch>
            <a:fillRect/>
          </a:stretch>
        </p:blipFill>
        <p:spPr>
          <a:xfrm>
            <a:off x="1859280" y="1673860"/>
            <a:ext cx="8162925" cy="1485900"/>
          </a:xfrm>
          <a:prstGeom prst="rect">
            <a:avLst/>
          </a:prstGeom>
        </p:spPr>
      </p:pic>
      <p:pic>
        <p:nvPicPr>
          <p:cNvPr id="4" name="图片 3" descr="U6MJLYGI)()GDZ8YFO9G5A9"/>
          <p:cNvPicPr>
            <a:picLocks noChangeAspect="1"/>
          </p:cNvPicPr>
          <p:nvPr/>
        </p:nvPicPr>
        <p:blipFill>
          <a:blip r:embed="rId2"/>
          <a:stretch>
            <a:fillRect/>
          </a:stretch>
        </p:blipFill>
        <p:spPr>
          <a:xfrm>
            <a:off x="1859280" y="4060825"/>
            <a:ext cx="7534275" cy="695325"/>
          </a:xfrm>
          <a:prstGeom prst="rect">
            <a:avLst/>
          </a:prstGeom>
        </p:spPr>
      </p:pic>
      <p:pic>
        <p:nvPicPr>
          <p:cNvPr id="5" name="图片 4" descr="]HF}XO))1E5]THO)1YS@C(K"/>
          <p:cNvPicPr>
            <a:picLocks noChangeAspect="1"/>
          </p:cNvPicPr>
          <p:nvPr/>
        </p:nvPicPr>
        <p:blipFill>
          <a:blip r:embed="rId3"/>
          <a:stretch>
            <a:fillRect/>
          </a:stretch>
        </p:blipFill>
        <p:spPr>
          <a:xfrm>
            <a:off x="2159635" y="1174750"/>
            <a:ext cx="6934200" cy="5267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7035" y="984885"/>
            <a:ext cx="11296015" cy="4498340"/>
            <a:chOff x="4257796" y="584262"/>
            <a:chExt cx="3632495" cy="683403"/>
          </a:xfrm>
        </p:grpSpPr>
        <p:sp>
          <p:nvSpPr>
            <p:cNvPr id="5"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6"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7"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8" name="组合 7"/>
            <p:cNvGrpSpPr/>
            <p:nvPr/>
          </p:nvGrpSpPr>
          <p:grpSpPr>
            <a:xfrm>
              <a:off x="5086298" y="1191992"/>
              <a:ext cx="1975492" cy="49074"/>
              <a:chOff x="5108253" y="1177442"/>
              <a:chExt cx="1975492" cy="49074"/>
            </a:xfrm>
          </p:grpSpPr>
          <p:cxnSp>
            <p:nvCxnSpPr>
              <p:cNvPr id="9" name="直接连接符 8"/>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2961640" y="2602865"/>
            <a:ext cx="6429375" cy="2030095"/>
          </a:xfrm>
          <a:prstGeom prst="rect">
            <a:avLst/>
          </a:prstGeom>
          <a:noFill/>
        </p:spPr>
        <p:txBody>
          <a:bodyPr wrap="square" rtlCol="0">
            <a:spAutoFit/>
          </a:bodyPr>
          <a:p>
            <a:r>
              <a:rPr lang="zh-CN" altLang="en-US">
                <a:sym typeface="+mn-ea"/>
              </a:rPr>
              <a:t>在ceph的平台上对纠删码插件进行改进，使用柯西矩阵进行编码，使用intel的SIMD指令集机型矩阵计算的加速，对于数据进行增量的方式修改，对于不同的数据进行分层的管理，达到更好的容错性和可用性。我们会使用日志的方式达到分布式中的一致性和速度方面的提升。在项目的最后阶段，我们也会对我们实验内容的性能进行测试。</a:t>
            </a:r>
            <a:endParaRPr lang="zh-CN" altLang="en-US"/>
          </a:p>
          <a:p>
            <a:endParaRPr lang="zh-CN" altLang="en-US"/>
          </a:p>
        </p:txBody>
      </p:sp>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5895" y="147955"/>
            <a:ext cx="1609090" cy="160909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162600" y="2688986"/>
            <a:ext cx="7866799" cy="1480028"/>
            <a:chOff x="4257796" y="584262"/>
            <a:chExt cx="3632495" cy="683403"/>
          </a:xfrm>
        </p:grpSpPr>
        <p:sp>
          <p:nvSpPr>
            <p:cNvPr id="5"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6"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7"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8" name="组合 7"/>
            <p:cNvGrpSpPr/>
            <p:nvPr/>
          </p:nvGrpSpPr>
          <p:grpSpPr>
            <a:xfrm>
              <a:off x="5086298" y="1191992"/>
              <a:ext cx="1975492" cy="49074"/>
              <a:chOff x="5108253" y="1177442"/>
              <a:chExt cx="1975492" cy="49074"/>
            </a:xfrm>
          </p:grpSpPr>
          <p:cxnSp>
            <p:nvCxnSpPr>
              <p:cNvPr id="9" name="直接连接符 8"/>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11" name="文本框 10"/>
          <p:cNvSpPr txBox="1"/>
          <p:nvPr/>
        </p:nvSpPr>
        <p:spPr>
          <a:xfrm>
            <a:off x="3867951" y="3236528"/>
            <a:ext cx="4201714" cy="646331"/>
          </a:xfrm>
          <a:prstGeom prst="rect">
            <a:avLst/>
          </a:prstGeom>
          <a:noFill/>
        </p:spPr>
        <p:txBody>
          <a:bodyPr wrap="square" rtlCol="0">
            <a:spAutoFit/>
          </a:bodyPr>
          <a:lstStyle/>
          <a:p>
            <a:pPr algn="ctr"/>
            <a:r>
              <a:rPr lang="en-US" altLang="zh-CN" sz="3600" b="1" dirty="0">
                <a:latin typeface="+mn-ea"/>
              </a:rPr>
              <a:t>04 ·</a:t>
            </a:r>
            <a:r>
              <a:rPr lang="zh-CN" altLang="en-US" sz="3600" b="1" dirty="0">
                <a:latin typeface="+mn-ea"/>
              </a:rPr>
              <a:t>总结展望</a:t>
            </a:r>
            <a:endParaRPr lang="en-US" altLang="zh-CN" sz="3600" b="1" dirty="0">
              <a:latin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96016" y="544146"/>
            <a:ext cx="804793" cy="798631"/>
            <a:chOff x="4985288" y="1224585"/>
            <a:chExt cx="2546888" cy="2527388"/>
          </a:xfrm>
          <a:effectLst/>
        </p:grpSpPr>
        <p:sp>
          <p:nvSpPr>
            <p:cNvPr id="5" name="椭圆 4"/>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椭圆 5"/>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椭圆 6"/>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8" name="文本框 7"/>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04</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9" name="组合 8"/>
          <p:cNvGrpSpPr/>
          <p:nvPr/>
        </p:nvGrpSpPr>
        <p:grpSpPr>
          <a:xfrm>
            <a:off x="4047033" y="539811"/>
            <a:ext cx="4097933" cy="770969"/>
            <a:chOff x="4257796" y="584262"/>
            <a:chExt cx="3632495" cy="683403"/>
          </a:xfrm>
        </p:grpSpPr>
        <p:sp>
          <p:nvSpPr>
            <p:cNvPr id="10"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11"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12"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13" name="组合 12"/>
            <p:cNvGrpSpPr/>
            <p:nvPr/>
          </p:nvGrpSpPr>
          <p:grpSpPr>
            <a:xfrm>
              <a:off x="5086298" y="1191992"/>
              <a:ext cx="1975492" cy="49074"/>
              <a:chOff x="5108253" y="1177442"/>
              <a:chExt cx="1975492" cy="49074"/>
            </a:xfrm>
          </p:grpSpPr>
          <p:cxnSp>
            <p:nvCxnSpPr>
              <p:cNvPr id="14" name="直接连接符 13"/>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16" name="文本框 15"/>
          <p:cNvSpPr txBox="1"/>
          <p:nvPr/>
        </p:nvSpPr>
        <p:spPr>
          <a:xfrm>
            <a:off x="4466435" y="667062"/>
            <a:ext cx="3283521" cy="521970"/>
          </a:xfrm>
          <a:prstGeom prst="rect">
            <a:avLst/>
          </a:prstGeom>
          <a:noFill/>
        </p:spPr>
        <p:txBody>
          <a:bodyPr wrap="square" rtlCol="0">
            <a:spAutoFit/>
          </a:bodyPr>
          <a:lstStyle/>
          <a:p>
            <a:pPr algn="ctr"/>
            <a:r>
              <a:rPr lang="en-US" altLang="zh-CN" sz="2800" dirty="0"/>
              <a:t>Future</a:t>
            </a:r>
            <a:endParaRPr lang="en-US" altLang="zh-CN" sz="2800" dirty="0"/>
          </a:p>
        </p:txBody>
      </p:sp>
      <p:sp>
        <p:nvSpPr>
          <p:cNvPr id="18" name="任意多边形 47"/>
          <p:cNvSpPr/>
          <p:nvPr/>
        </p:nvSpPr>
        <p:spPr>
          <a:xfrm>
            <a:off x="3128790" y="2440847"/>
            <a:ext cx="6290632" cy="4125206"/>
          </a:xfrm>
          <a:custGeom>
            <a:avLst/>
            <a:gdLst>
              <a:gd name="connsiteX0" fmla="*/ 0 w 6290632"/>
              <a:gd name="connsiteY0" fmla="*/ 330506 h 4109292"/>
              <a:gd name="connsiteX1" fmla="*/ 0 w 6290632"/>
              <a:gd name="connsiteY1" fmla="*/ 0 h 4109292"/>
              <a:gd name="connsiteX2" fmla="*/ 2886420 w 6290632"/>
              <a:gd name="connsiteY2" fmla="*/ 253388 h 4109292"/>
              <a:gd name="connsiteX3" fmla="*/ 1740665 w 6290632"/>
              <a:gd name="connsiteY3" fmla="*/ 859316 h 4109292"/>
              <a:gd name="connsiteX4" fmla="*/ 4109292 w 6290632"/>
              <a:gd name="connsiteY4" fmla="*/ 1443210 h 4109292"/>
              <a:gd name="connsiteX5" fmla="*/ 2203374 w 6290632"/>
              <a:gd name="connsiteY5" fmla="*/ 2533880 h 4109292"/>
              <a:gd name="connsiteX6" fmla="*/ 6290632 w 6290632"/>
              <a:gd name="connsiteY6" fmla="*/ 2974555 h 4109292"/>
              <a:gd name="connsiteX7" fmla="*/ 6290632 w 6290632"/>
              <a:gd name="connsiteY7" fmla="*/ 4109292 h 4109292"/>
              <a:gd name="connsiteX8" fmla="*/ 947451 w 6290632"/>
              <a:gd name="connsiteY8" fmla="*/ 2655066 h 4109292"/>
              <a:gd name="connsiteX9" fmla="*/ 2765234 w 6290632"/>
              <a:gd name="connsiteY9" fmla="*/ 1564396 h 4109292"/>
              <a:gd name="connsiteX10" fmla="*/ 771181 w 6290632"/>
              <a:gd name="connsiteY10" fmla="*/ 991519 h 4109292"/>
              <a:gd name="connsiteX11" fmla="*/ 2214391 w 6290632"/>
              <a:gd name="connsiteY11" fmla="*/ 308473 h 4109292"/>
              <a:gd name="connsiteX12" fmla="*/ 0 w 6290632"/>
              <a:gd name="connsiteY12" fmla="*/ 330506 h 4109292"/>
              <a:gd name="connsiteX0-1" fmla="*/ 0 w 6290632"/>
              <a:gd name="connsiteY0-2" fmla="*/ 330506 h 4109292"/>
              <a:gd name="connsiteX1-3" fmla="*/ 0 w 6290632"/>
              <a:gd name="connsiteY1-4" fmla="*/ 0 h 4109292"/>
              <a:gd name="connsiteX2-5" fmla="*/ 2886420 w 6290632"/>
              <a:gd name="connsiteY2-6" fmla="*/ 253388 h 4109292"/>
              <a:gd name="connsiteX3-7" fmla="*/ 1740665 w 6290632"/>
              <a:gd name="connsiteY3-8" fmla="*/ 859316 h 4109292"/>
              <a:gd name="connsiteX4-9" fmla="*/ 4109292 w 6290632"/>
              <a:gd name="connsiteY4-10" fmla="*/ 1443210 h 4109292"/>
              <a:gd name="connsiteX5-11" fmla="*/ 2203374 w 6290632"/>
              <a:gd name="connsiteY5-12" fmla="*/ 2533880 h 4109292"/>
              <a:gd name="connsiteX6-13" fmla="*/ 6290632 w 6290632"/>
              <a:gd name="connsiteY6-14" fmla="*/ 2974555 h 4109292"/>
              <a:gd name="connsiteX7-15" fmla="*/ 6290632 w 6290632"/>
              <a:gd name="connsiteY7-16" fmla="*/ 4109292 h 4109292"/>
              <a:gd name="connsiteX8-17" fmla="*/ 947451 w 6290632"/>
              <a:gd name="connsiteY8-18" fmla="*/ 2655066 h 4109292"/>
              <a:gd name="connsiteX9-19" fmla="*/ 2765234 w 6290632"/>
              <a:gd name="connsiteY9-20" fmla="*/ 1564396 h 4109292"/>
              <a:gd name="connsiteX10-21" fmla="*/ 771181 w 6290632"/>
              <a:gd name="connsiteY10-22" fmla="*/ 991519 h 4109292"/>
              <a:gd name="connsiteX11-23" fmla="*/ 2214391 w 6290632"/>
              <a:gd name="connsiteY11-24" fmla="*/ 308473 h 4109292"/>
              <a:gd name="connsiteX12-25" fmla="*/ 0 w 6290632"/>
              <a:gd name="connsiteY12-26" fmla="*/ 330506 h 4109292"/>
              <a:gd name="connsiteX0-27" fmla="*/ 0 w 6290632"/>
              <a:gd name="connsiteY0-28" fmla="*/ 330506 h 4109292"/>
              <a:gd name="connsiteX1-29" fmla="*/ 0 w 6290632"/>
              <a:gd name="connsiteY1-30" fmla="*/ 0 h 4109292"/>
              <a:gd name="connsiteX2-31" fmla="*/ 2886420 w 6290632"/>
              <a:gd name="connsiteY2-32" fmla="*/ 253388 h 4109292"/>
              <a:gd name="connsiteX3-33" fmla="*/ 1740665 w 6290632"/>
              <a:gd name="connsiteY3-34" fmla="*/ 859316 h 4109292"/>
              <a:gd name="connsiteX4-35" fmla="*/ 4109292 w 6290632"/>
              <a:gd name="connsiteY4-36" fmla="*/ 1443210 h 4109292"/>
              <a:gd name="connsiteX5-37" fmla="*/ 2203374 w 6290632"/>
              <a:gd name="connsiteY5-38" fmla="*/ 2533880 h 4109292"/>
              <a:gd name="connsiteX6-39" fmla="*/ 6290632 w 6290632"/>
              <a:gd name="connsiteY6-40" fmla="*/ 2974555 h 4109292"/>
              <a:gd name="connsiteX7-41" fmla="*/ 6290632 w 6290632"/>
              <a:gd name="connsiteY7-42" fmla="*/ 4109292 h 4109292"/>
              <a:gd name="connsiteX8-43" fmla="*/ 947451 w 6290632"/>
              <a:gd name="connsiteY8-44" fmla="*/ 2655066 h 4109292"/>
              <a:gd name="connsiteX9-45" fmla="*/ 2765234 w 6290632"/>
              <a:gd name="connsiteY9-46" fmla="*/ 1564396 h 4109292"/>
              <a:gd name="connsiteX10-47" fmla="*/ 771181 w 6290632"/>
              <a:gd name="connsiteY10-48" fmla="*/ 991519 h 4109292"/>
              <a:gd name="connsiteX11-49" fmla="*/ 2214391 w 6290632"/>
              <a:gd name="connsiteY11-50" fmla="*/ 308473 h 4109292"/>
              <a:gd name="connsiteX12-51" fmla="*/ 0 w 6290632"/>
              <a:gd name="connsiteY12-52" fmla="*/ 330506 h 4109292"/>
              <a:gd name="connsiteX0-53" fmla="*/ 0 w 6290632"/>
              <a:gd name="connsiteY0-54" fmla="*/ 354602 h 4133388"/>
              <a:gd name="connsiteX1-55" fmla="*/ 0 w 6290632"/>
              <a:gd name="connsiteY1-56" fmla="*/ 24096 h 4133388"/>
              <a:gd name="connsiteX2-57" fmla="*/ 2886420 w 6290632"/>
              <a:gd name="connsiteY2-58" fmla="*/ 277484 h 4133388"/>
              <a:gd name="connsiteX3-59" fmla="*/ 1740665 w 6290632"/>
              <a:gd name="connsiteY3-60" fmla="*/ 883412 h 4133388"/>
              <a:gd name="connsiteX4-61" fmla="*/ 4109292 w 6290632"/>
              <a:gd name="connsiteY4-62" fmla="*/ 1467306 h 4133388"/>
              <a:gd name="connsiteX5-63" fmla="*/ 2203374 w 6290632"/>
              <a:gd name="connsiteY5-64" fmla="*/ 2557976 h 4133388"/>
              <a:gd name="connsiteX6-65" fmla="*/ 6290632 w 6290632"/>
              <a:gd name="connsiteY6-66" fmla="*/ 2998651 h 4133388"/>
              <a:gd name="connsiteX7-67" fmla="*/ 6290632 w 6290632"/>
              <a:gd name="connsiteY7-68" fmla="*/ 4133388 h 4133388"/>
              <a:gd name="connsiteX8-69" fmla="*/ 947451 w 6290632"/>
              <a:gd name="connsiteY8-70" fmla="*/ 2679162 h 4133388"/>
              <a:gd name="connsiteX9-71" fmla="*/ 2765234 w 6290632"/>
              <a:gd name="connsiteY9-72" fmla="*/ 1588492 h 4133388"/>
              <a:gd name="connsiteX10-73" fmla="*/ 771181 w 6290632"/>
              <a:gd name="connsiteY10-74" fmla="*/ 1015615 h 4133388"/>
              <a:gd name="connsiteX11-75" fmla="*/ 2214391 w 6290632"/>
              <a:gd name="connsiteY11-76" fmla="*/ 332569 h 4133388"/>
              <a:gd name="connsiteX12-77" fmla="*/ 0 w 6290632"/>
              <a:gd name="connsiteY12-78" fmla="*/ 354602 h 4133388"/>
              <a:gd name="connsiteX0-79" fmla="*/ 0 w 6290632"/>
              <a:gd name="connsiteY0-80" fmla="*/ 354602 h 4133388"/>
              <a:gd name="connsiteX1-81" fmla="*/ 0 w 6290632"/>
              <a:gd name="connsiteY1-82" fmla="*/ 24096 h 4133388"/>
              <a:gd name="connsiteX2-83" fmla="*/ 2886420 w 6290632"/>
              <a:gd name="connsiteY2-84" fmla="*/ 277484 h 4133388"/>
              <a:gd name="connsiteX3-85" fmla="*/ 1740665 w 6290632"/>
              <a:gd name="connsiteY3-86" fmla="*/ 883412 h 4133388"/>
              <a:gd name="connsiteX4-87" fmla="*/ 4109292 w 6290632"/>
              <a:gd name="connsiteY4-88" fmla="*/ 1467306 h 4133388"/>
              <a:gd name="connsiteX5-89" fmla="*/ 2203374 w 6290632"/>
              <a:gd name="connsiteY5-90" fmla="*/ 2557976 h 4133388"/>
              <a:gd name="connsiteX6-91" fmla="*/ 6290632 w 6290632"/>
              <a:gd name="connsiteY6-92" fmla="*/ 2998651 h 4133388"/>
              <a:gd name="connsiteX7-93" fmla="*/ 6290632 w 6290632"/>
              <a:gd name="connsiteY7-94" fmla="*/ 4133388 h 4133388"/>
              <a:gd name="connsiteX8-95" fmla="*/ 947451 w 6290632"/>
              <a:gd name="connsiteY8-96" fmla="*/ 2679162 h 4133388"/>
              <a:gd name="connsiteX9-97" fmla="*/ 2765234 w 6290632"/>
              <a:gd name="connsiteY9-98" fmla="*/ 1588492 h 4133388"/>
              <a:gd name="connsiteX10-99" fmla="*/ 771181 w 6290632"/>
              <a:gd name="connsiteY10-100" fmla="*/ 1015615 h 4133388"/>
              <a:gd name="connsiteX11-101" fmla="*/ 2214391 w 6290632"/>
              <a:gd name="connsiteY11-102" fmla="*/ 332569 h 4133388"/>
              <a:gd name="connsiteX12-103" fmla="*/ 0 w 6290632"/>
              <a:gd name="connsiteY12-104" fmla="*/ 354602 h 4133388"/>
              <a:gd name="connsiteX0-105" fmla="*/ 0 w 6290632"/>
              <a:gd name="connsiteY0-106" fmla="*/ 354602 h 4133388"/>
              <a:gd name="connsiteX1-107" fmla="*/ 0 w 6290632"/>
              <a:gd name="connsiteY1-108" fmla="*/ 24096 h 4133388"/>
              <a:gd name="connsiteX2-109" fmla="*/ 2886420 w 6290632"/>
              <a:gd name="connsiteY2-110" fmla="*/ 277484 h 4133388"/>
              <a:gd name="connsiteX3-111" fmla="*/ 1740665 w 6290632"/>
              <a:gd name="connsiteY3-112" fmla="*/ 883412 h 4133388"/>
              <a:gd name="connsiteX4-113" fmla="*/ 4109292 w 6290632"/>
              <a:gd name="connsiteY4-114" fmla="*/ 1467306 h 4133388"/>
              <a:gd name="connsiteX5-115" fmla="*/ 2203374 w 6290632"/>
              <a:gd name="connsiteY5-116" fmla="*/ 2557976 h 4133388"/>
              <a:gd name="connsiteX6-117" fmla="*/ 6290632 w 6290632"/>
              <a:gd name="connsiteY6-118" fmla="*/ 2998651 h 4133388"/>
              <a:gd name="connsiteX7-119" fmla="*/ 6290632 w 6290632"/>
              <a:gd name="connsiteY7-120" fmla="*/ 4133388 h 4133388"/>
              <a:gd name="connsiteX8-121" fmla="*/ 947451 w 6290632"/>
              <a:gd name="connsiteY8-122" fmla="*/ 2679162 h 4133388"/>
              <a:gd name="connsiteX9-123" fmla="*/ 2765234 w 6290632"/>
              <a:gd name="connsiteY9-124" fmla="*/ 1588492 h 4133388"/>
              <a:gd name="connsiteX10-125" fmla="*/ 771181 w 6290632"/>
              <a:gd name="connsiteY10-126" fmla="*/ 1015615 h 4133388"/>
              <a:gd name="connsiteX11-127" fmla="*/ 2214391 w 6290632"/>
              <a:gd name="connsiteY11-128" fmla="*/ 332569 h 4133388"/>
              <a:gd name="connsiteX12-129" fmla="*/ 0 w 6290632"/>
              <a:gd name="connsiteY12-130" fmla="*/ 354602 h 4133388"/>
              <a:gd name="connsiteX0-131" fmla="*/ 0 w 6290632"/>
              <a:gd name="connsiteY0-132" fmla="*/ 354602 h 4133388"/>
              <a:gd name="connsiteX1-133" fmla="*/ 0 w 6290632"/>
              <a:gd name="connsiteY1-134" fmla="*/ 24096 h 4133388"/>
              <a:gd name="connsiteX2-135" fmla="*/ 2886420 w 6290632"/>
              <a:gd name="connsiteY2-136" fmla="*/ 277484 h 4133388"/>
              <a:gd name="connsiteX3-137" fmla="*/ 1740665 w 6290632"/>
              <a:gd name="connsiteY3-138" fmla="*/ 883412 h 4133388"/>
              <a:gd name="connsiteX4-139" fmla="*/ 4109292 w 6290632"/>
              <a:gd name="connsiteY4-140" fmla="*/ 1467306 h 4133388"/>
              <a:gd name="connsiteX5-141" fmla="*/ 2203374 w 6290632"/>
              <a:gd name="connsiteY5-142" fmla="*/ 2557976 h 4133388"/>
              <a:gd name="connsiteX6-143" fmla="*/ 6290632 w 6290632"/>
              <a:gd name="connsiteY6-144" fmla="*/ 2998651 h 4133388"/>
              <a:gd name="connsiteX7-145" fmla="*/ 6290632 w 6290632"/>
              <a:gd name="connsiteY7-146" fmla="*/ 4133388 h 4133388"/>
              <a:gd name="connsiteX8-147" fmla="*/ 947451 w 6290632"/>
              <a:gd name="connsiteY8-148" fmla="*/ 2679162 h 4133388"/>
              <a:gd name="connsiteX9-149" fmla="*/ 2765234 w 6290632"/>
              <a:gd name="connsiteY9-150" fmla="*/ 1588492 h 4133388"/>
              <a:gd name="connsiteX10-151" fmla="*/ 771181 w 6290632"/>
              <a:gd name="connsiteY10-152" fmla="*/ 1015615 h 4133388"/>
              <a:gd name="connsiteX11-153" fmla="*/ 2214391 w 6290632"/>
              <a:gd name="connsiteY11-154" fmla="*/ 332569 h 4133388"/>
              <a:gd name="connsiteX12-155" fmla="*/ 0 w 6290632"/>
              <a:gd name="connsiteY12-156" fmla="*/ 354602 h 4133388"/>
              <a:gd name="connsiteX0-157" fmla="*/ 0 w 6290632"/>
              <a:gd name="connsiteY0-158" fmla="*/ 354602 h 4133388"/>
              <a:gd name="connsiteX1-159" fmla="*/ 0 w 6290632"/>
              <a:gd name="connsiteY1-160" fmla="*/ 24096 h 4133388"/>
              <a:gd name="connsiteX2-161" fmla="*/ 2886420 w 6290632"/>
              <a:gd name="connsiteY2-162" fmla="*/ 277484 h 4133388"/>
              <a:gd name="connsiteX3-163" fmla="*/ 1740665 w 6290632"/>
              <a:gd name="connsiteY3-164" fmla="*/ 883412 h 4133388"/>
              <a:gd name="connsiteX4-165" fmla="*/ 4109292 w 6290632"/>
              <a:gd name="connsiteY4-166" fmla="*/ 1467306 h 4133388"/>
              <a:gd name="connsiteX5-167" fmla="*/ 2203374 w 6290632"/>
              <a:gd name="connsiteY5-168" fmla="*/ 2557976 h 4133388"/>
              <a:gd name="connsiteX6-169" fmla="*/ 6290632 w 6290632"/>
              <a:gd name="connsiteY6-170" fmla="*/ 2998651 h 4133388"/>
              <a:gd name="connsiteX7-171" fmla="*/ 6290632 w 6290632"/>
              <a:gd name="connsiteY7-172" fmla="*/ 4133388 h 4133388"/>
              <a:gd name="connsiteX8-173" fmla="*/ 947451 w 6290632"/>
              <a:gd name="connsiteY8-174" fmla="*/ 2679162 h 4133388"/>
              <a:gd name="connsiteX9-175" fmla="*/ 2765234 w 6290632"/>
              <a:gd name="connsiteY9-176" fmla="*/ 1588492 h 4133388"/>
              <a:gd name="connsiteX10-177" fmla="*/ 771181 w 6290632"/>
              <a:gd name="connsiteY10-178" fmla="*/ 1015615 h 4133388"/>
              <a:gd name="connsiteX11-179" fmla="*/ 2214391 w 6290632"/>
              <a:gd name="connsiteY11-180" fmla="*/ 332569 h 4133388"/>
              <a:gd name="connsiteX12-181" fmla="*/ 0 w 6290632"/>
              <a:gd name="connsiteY12-182" fmla="*/ 354602 h 4133388"/>
              <a:gd name="connsiteX0-183" fmla="*/ 0 w 6290632"/>
              <a:gd name="connsiteY0-184" fmla="*/ 354602 h 4133388"/>
              <a:gd name="connsiteX1-185" fmla="*/ 0 w 6290632"/>
              <a:gd name="connsiteY1-186" fmla="*/ 24096 h 4133388"/>
              <a:gd name="connsiteX2-187" fmla="*/ 2886420 w 6290632"/>
              <a:gd name="connsiteY2-188" fmla="*/ 277484 h 4133388"/>
              <a:gd name="connsiteX3-189" fmla="*/ 1740665 w 6290632"/>
              <a:gd name="connsiteY3-190" fmla="*/ 883412 h 4133388"/>
              <a:gd name="connsiteX4-191" fmla="*/ 4109292 w 6290632"/>
              <a:gd name="connsiteY4-192" fmla="*/ 1467306 h 4133388"/>
              <a:gd name="connsiteX5-193" fmla="*/ 2203374 w 6290632"/>
              <a:gd name="connsiteY5-194" fmla="*/ 2557976 h 4133388"/>
              <a:gd name="connsiteX6-195" fmla="*/ 6290632 w 6290632"/>
              <a:gd name="connsiteY6-196" fmla="*/ 2998651 h 4133388"/>
              <a:gd name="connsiteX7-197" fmla="*/ 6290632 w 6290632"/>
              <a:gd name="connsiteY7-198" fmla="*/ 4133388 h 4133388"/>
              <a:gd name="connsiteX8-199" fmla="*/ 947451 w 6290632"/>
              <a:gd name="connsiteY8-200" fmla="*/ 2679162 h 4133388"/>
              <a:gd name="connsiteX9-201" fmla="*/ 2765234 w 6290632"/>
              <a:gd name="connsiteY9-202" fmla="*/ 1588492 h 4133388"/>
              <a:gd name="connsiteX10-203" fmla="*/ 771181 w 6290632"/>
              <a:gd name="connsiteY10-204" fmla="*/ 1015615 h 4133388"/>
              <a:gd name="connsiteX11-205" fmla="*/ 2214391 w 6290632"/>
              <a:gd name="connsiteY11-206" fmla="*/ 332569 h 4133388"/>
              <a:gd name="connsiteX12-207" fmla="*/ 0 w 6290632"/>
              <a:gd name="connsiteY12-208" fmla="*/ 354602 h 4133388"/>
              <a:gd name="connsiteX0-209" fmla="*/ 0 w 6290632"/>
              <a:gd name="connsiteY0-210" fmla="*/ 354602 h 4133388"/>
              <a:gd name="connsiteX1-211" fmla="*/ 0 w 6290632"/>
              <a:gd name="connsiteY1-212" fmla="*/ 24096 h 4133388"/>
              <a:gd name="connsiteX2-213" fmla="*/ 2886420 w 6290632"/>
              <a:gd name="connsiteY2-214" fmla="*/ 277484 h 4133388"/>
              <a:gd name="connsiteX3-215" fmla="*/ 1740665 w 6290632"/>
              <a:gd name="connsiteY3-216" fmla="*/ 883412 h 4133388"/>
              <a:gd name="connsiteX4-217" fmla="*/ 4109292 w 6290632"/>
              <a:gd name="connsiteY4-218" fmla="*/ 1467306 h 4133388"/>
              <a:gd name="connsiteX5-219" fmla="*/ 2203374 w 6290632"/>
              <a:gd name="connsiteY5-220" fmla="*/ 2557976 h 4133388"/>
              <a:gd name="connsiteX6-221" fmla="*/ 6290632 w 6290632"/>
              <a:gd name="connsiteY6-222" fmla="*/ 2998651 h 4133388"/>
              <a:gd name="connsiteX7-223" fmla="*/ 6290632 w 6290632"/>
              <a:gd name="connsiteY7-224" fmla="*/ 4133388 h 4133388"/>
              <a:gd name="connsiteX8-225" fmla="*/ 947451 w 6290632"/>
              <a:gd name="connsiteY8-226" fmla="*/ 2679162 h 4133388"/>
              <a:gd name="connsiteX9-227" fmla="*/ 2765234 w 6290632"/>
              <a:gd name="connsiteY9-228" fmla="*/ 1588492 h 4133388"/>
              <a:gd name="connsiteX10-229" fmla="*/ 771181 w 6290632"/>
              <a:gd name="connsiteY10-230" fmla="*/ 1015615 h 4133388"/>
              <a:gd name="connsiteX11-231" fmla="*/ 2214391 w 6290632"/>
              <a:gd name="connsiteY11-232" fmla="*/ 332569 h 4133388"/>
              <a:gd name="connsiteX12-233" fmla="*/ 0 w 6290632"/>
              <a:gd name="connsiteY12-234" fmla="*/ 354602 h 4133388"/>
              <a:gd name="connsiteX0-235" fmla="*/ 0 w 6290632"/>
              <a:gd name="connsiteY0-236" fmla="*/ 354602 h 4133388"/>
              <a:gd name="connsiteX1-237" fmla="*/ 0 w 6290632"/>
              <a:gd name="connsiteY1-238" fmla="*/ 24096 h 4133388"/>
              <a:gd name="connsiteX2-239" fmla="*/ 2886420 w 6290632"/>
              <a:gd name="connsiteY2-240" fmla="*/ 277484 h 4133388"/>
              <a:gd name="connsiteX3-241" fmla="*/ 1740665 w 6290632"/>
              <a:gd name="connsiteY3-242" fmla="*/ 883412 h 4133388"/>
              <a:gd name="connsiteX4-243" fmla="*/ 4109292 w 6290632"/>
              <a:gd name="connsiteY4-244" fmla="*/ 1467306 h 4133388"/>
              <a:gd name="connsiteX5-245" fmla="*/ 2203374 w 6290632"/>
              <a:gd name="connsiteY5-246" fmla="*/ 2557976 h 4133388"/>
              <a:gd name="connsiteX6-247" fmla="*/ 6290632 w 6290632"/>
              <a:gd name="connsiteY6-248" fmla="*/ 2998651 h 4133388"/>
              <a:gd name="connsiteX7-249" fmla="*/ 6290632 w 6290632"/>
              <a:gd name="connsiteY7-250" fmla="*/ 4133388 h 4133388"/>
              <a:gd name="connsiteX8-251" fmla="*/ 947451 w 6290632"/>
              <a:gd name="connsiteY8-252" fmla="*/ 2679162 h 4133388"/>
              <a:gd name="connsiteX9-253" fmla="*/ 2765234 w 6290632"/>
              <a:gd name="connsiteY9-254" fmla="*/ 1588492 h 4133388"/>
              <a:gd name="connsiteX10-255" fmla="*/ 771181 w 6290632"/>
              <a:gd name="connsiteY10-256" fmla="*/ 1015615 h 4133388"/>
              <a:gd name="connsiteX11-257" fmla="*/ 2214391 w 6290632"/>
              <a:gd name="connsiteY11-258" fmla="*/ 332569 h 4133388"/>
              <a:gd name="connsiteX12-259" fmla="*/ 0 w 6290632"/>
              <a:gd name="connsiteY12-260" fmla="*/ 354602 h 4133388"/>
              <a:gd name="connsiteX0-261" fmla="*/ 0 w 6290632"/>
              <a:gd name="connsiteY0-262" fmla="*/ 354602 h 4133388"/>
              <a:gd name="connsiteX1-263" fmla="*/ 0 w 6290632"/>
              <a:gd name="connsiteY1-264" fmla="*/ 24096 h 4133388"/>
              <a:gd name="connsiteX2-265" fmla="*/ 2886420 w 6290632"/>
              <a:gd name="connsiteY2-266" fmla="*/ 277484 h 4133388"/>
              <a:gd name="connsiteX3-267" fmla="*/ 1740665 w 6290632"/>
              <a:gd name="connsiteY3-268" fmla="*/ 883412 h 4133388"/>
              <a:gd name="connsiteX4-269" fmla="*/ 4109292 w 6290632"/>
              <a:gd name="connsiteY4-270" fmla="*/ 1467306 h 4133388"/>
              <a:gd name="connsiteX5-271" fmla="*/ 2203374 w 6290632"/>
              <a:gd name="connsiteY5-272" fmla="*/ 2557976 h 4133388"/>
              <a:gd name="connsiteX6-273" fmla="*/ 6290632 w 6290632"/>
              <a:gd name="connsiteY6-274" fmla="*/ 2998651 h 4133388"/>
              <a:gd name="connsiteX7-275" fmla="*/ 6290632 w 6290632"/>
              <a:gd name="connsiteY7-276" fmla="*/ 4133388 h 4133388"/>
              <a:gd name="connsiteX8-277" fmla="*/ 947451 w 6290632"/>
              <a:gd name="connsiteY8-278" fmla="*/ 2679162 h 4133388"/>
              <a:gd name="connsiteX9-279" fmla="*/ 2765234 w 6290632"/>
              <a:gd name="connsiteY9-280" fmla="*/ 1588492 h 4133388"/>
              <a:gd name="connsiteX10-281" fmla="*/ 771181 w 6290632"/>
              <a:gd name="connsiteY10-282" fmla="*/ 1015615 h 4133388"/>
              <a:gd name="connsiteX11-283" fmla="*/ 2214391 w 6290632"/>
              <a:gd name="connsiteY11-284" fmla="*/ 332569 h 4133388"/>
              <a:gd name="connsiteX12-285" fmla="*/ 0 w 6290632"/>
              <a:gd name="connsiteY12-286" fmla="*/ 354602 h 4133388"/>
              <a:gd name="connsiteX0-287" fmla="*/ 0 w 6290632"/>
              <a:gd name="connsiteY0-288" fmla="*/ 354602 h 4133388"/>
              <a:gd name="connsiteX1-289" fmla="*/ 0 w 6290632"/>
              <a:gd name="connsiteY1-290" fmla="*/ 24096 h 4133388"/>
              <a:gd name="connsiteX2-291" fmla="*/ 2886420 w 6290632"/>
              <a:gd name="connsiteY2-292" fmla="*/ 277484 h 4133388"/>
              <a:gd name="connsiteX3-293" fmla="*/ 1740665 w 6290632"/>
              <a:gd name="connsiteY3-294" fmla="*/ 883412 h 4133388"/>
              <a:gd name="connsiteX4-295" fmla="*/ 4109292 w 6290632"/>
              <a:gd name="connsiteY4-296" fmla="*/ 1467306 h 4133388"/>
              <a:gd name="connsiteX5-297" fmla="*/ 2203374 w 6290632"/>
              <a:gd name="connsiteY5-298" fmla="*/ 2557976 h 4133388"/>
              <a:gd name="connsiteX6-299" fmla="*/ 6290632 w 6290632"/>
              <a:gd name="connsiteY6-300" fmla="*/ 2998651 h 4133388"/>
              <a:gd name="connsiteX7-301" fmla="*/ 6290632 w 6290632"/>
              <a:gd name="connsiteY7-302" fmla="*/ 4133388 h 4133388"/>
              <a:gd name="connsiteX8-303" fmla="*/ 947451 w 6290632"/>
              <a:gd name="connsiteY8-304" fmla="*/ 2679162 h 4133388"/>
              <a:gd name="connsiteX9-305" fmla="*/ 2765234 w 6290632"/>
              <a:gd name="connsiteY9-306" fmla="*/ 1588492 h 4133388"/>
              <a:gd name="connsiteX10-307" fmla="*/ 771181 w 6290632"/>
              <a:gd name="connsiteY10-308" fmla="*/ 1015615 h 4133388"/>
              <a:gd name="connsiteX11-309" fmla="*/ 2214391 w 6290632"/>
              <a:gd name="connsiteY11-310" fmla="*/ 332569 h 4133388"/>
              <a:gd name="connsiteX12-311" fmla="*/ 0 w 6290632"/>
              <a:gd name="connsiteY12-312" fmla="*/ 354602 h 4133388"/>
              <a:gd name="connsiteX0-313" fmla="*/ 0 w 6290632"/>
              <a:gd name="connsiteY0-314" fmla="*/ 354602 h 4133388"/>
              <a:gd name="connsiteX1-315" fmla="*/ 0 w 6290632"/>
              <a:gd name="connsiteY1-316" fmla="*/ 24096 h 4133388"/>
              <a:gd name="connsiteX2-317" fmla="*/ 2886420 w 6290632"/>
              <a:gd name="connsiteY2-318" fmla="*/ 277484 h 4133388"/>
              <a:gd name="connsiteX3-319" fmla="*/ 1740665 w 6290632"/>
              <a:gd name="connsiteY3-320" fmla="*/ 883412 h 4133388"/>
              <a:gd name="connsiteX4-321" fmla="*/ 4109292 w 6290632"/>
              <a:gd name="connsiteY4-322" fmla="*/ 1467306 h 4133388"/>
              <a:gd name="connsiteX5-323" fmla="*/ 2203374 w 6290632"/>
              <a:gd name="connsiteY5-324" fmla="*/ 2557976 h 4133388"/>
              <a:gd name="connsiteX6-325" fmla="*/ 6290632 w 6290632"/>
              <a:gd name="connsiteY6-326" fmla="*/ 2998651 h 4133388"/>
              <a:gd name="connsiteX7-327" fmla="*/ 6290632 w 6290632"/>
              <a:gd name="connsiteY7-328" fmla="*/ 4133388 h 4133388"/>
              <a:gd name="connsiteX8-329" fmla="*/ 947451 w 6290632"/>
              <a:gd name="connsiteY8-330" fmla="*/ 2679162 h 4133388"/>
              <a:gd name="connsiteX9-331" fmla="*/ 2765234 w 6290632"/>
              <a:gd name="connsiteY9-332" fmla="*/ 1588492 h 4133388"/>
              <a:gd name="connsiteX10-333" fmla="*/ 771181 w 6290632"/>
              <a:gd name="connsiteY10-334" fmla="*/ 1015615 h 4133388"/>
              <a:gd name="connsiteX11-335" fmla="*/ 2214391 w 6290632"/>
              <a:gd name="connsiteY11-336" fmla="*/ 332569 h 4133388"/>
              <a:gd name="connsiteX12-337" fmla="*/ 0 w 6290632"/>
              <a:gd name="connsiteY12-338" fmla="*/ 354602 h 4133388"/>
              <a:gd name="connsiteX0-339" fmla="*/ 0 w 6290632"/>
              <a:gd name="connsiteY0-340" fmla="*/ 354602 h 4133388"/>
              <a:gd name="connsiteX1-341" fmla="*/ 0 w 6290632"/>
              <a:gd name="connsiteY1-342" fmla="*/ 24096 h 4133388"/>
              <a:gd name="connsiteX2-343" fmla="*/ 2886420 w 6290632"/>
              <a:gd name="connsiteY2-344" fmla="*/ 277484 h 4133388"/>
              <a:gd name="connsiteX3-345" fmla="*/ 1740665 w 6290632"/>
              <a:gd name="connsiteY3-346" fmla="*/ 883412 h 4133388"/>
              <a:gd name="connsiteX4-347" fmla="*/ 4109292 w 6290632"/>
              <a:gd name="connsiteY4-348" fmla="*/ 1467306 h 4133388"/>
              <a:gd name="connsiteX5-349" fmla="*/ 2203374 w 6290632"/>
              <a:gd name="connsiteY5-350" fmla="*/ 2557976 h 4133388"/>
              <a:gd name="connsiteX6-351" fmla="*/ 6290632 w 6290632"/>
              <a:gd name="connsiteY6-352" fmla="*/ 2998651 h 4133388"/>
              <a:gd name="connsiteX7-353" fmla="*/ 6290632 w 6290632"/>
              <a:gd name="connsiteY7-354" fmla="*/ 4133388 h 4133388"/>
              <a:gd name="connsiteX8-355" fmla="*/ 947451 w 6290632"/>
              <a:gd name="connsiteY8-356" fmla="*/ 2679162 h 4133388"/>
              <a:gd name="connsiteX9-357" fmla="*/ 2765234 w 6290632"/>
              <a:gd name="connsiteY9-358" fmla="*/ 1588492 h 4133388"/>
              <a:gd name="connsiteX10-359" fmla="*/ 771181 w 6290632"/>
              <a:gd name="connsiteY10-360" fmla="*/ 1015615 h 4133388"/>
              <a:gd name="connsiteX11-361" fmla="*/ 2214391 w 6290632"/>
              <a:gd name="connsiteY11-362" fmla="*/ 332569 h 4133388"/>
              <a:gd name="connsiteX12-363" fmla="*/ 0 w 6290632"/>
              <a:gd name="connsiteY12-364" fmla="*/ 354602 h 4133388"/>
              <a:gd name="connsiteX0-365" fmla="*/ 0 w 6290632"/>
              <a:gd name="connsiteY0-366" fmla="*/ 354602 h 4133388"/>
              <a:gd name="connsiteX1-367" fmla="*/ 0 w 6290632"/>
              <a:gd name="connsiteY1-368" fmla="*/ 24096 h 4133388"/>
              <a:gd name="connsiteX2-369" fmla="*/ 2886420 w 6290632"/>
              <a:gd name="connsiteY2-370" fmla="*/ 277484 h 4133388"/>
              <a:gd name="connsiteX3-371" fmla="*/ 1740665 w 6290632"/>
              <a:gd name="connsiteY3-372" fmla="*/ 883412 h 4133388"/>
              <a:gd name="connsiteX4-373" fmla="*/ 4109292 w 6290632"/>
              <a:gd name="connsiteY4-374" fmla="*/ 1467306 h 4133388"/>
              <a:gd name="connsiteX5-375" fmla="*/ 2203374 w 6290632"/>
              <a:gd name="connsiteY5-376" fmla="*/ 2557976 h 4133388"/>
              <a:gd name="connsiteX6-377" fmla="*/ 6290632 w 6290632"/>
              <a:gd name="connsiteY6-378" fmla="*/ 2998651 h 4133388"/>
              <a:gd name="connsiteX7-379" fmla="*/ 6290632 w 6290632"/>
              <a:gd name="connsiteY7-380" fmla="*/ 4133388 h 4133388"/>
              <a:gd name="connsiteX8-381" fmla="*/ 947451 w 6290632"/>
              <a:gd name="connsiteY8-382" fmla="*/ 2679162 h 4133388"/>
              <a:gd name="connsiteX9-383" fmla="*/ 2765234 w 6290632"/>
              <a:gd name="connsiteY9-384" fmla="*/ 1588492 h 4133388"/>
              <a:gd name="connsiteX10-385" fmla="*/ 771181 w 6290632"/>
              <a:gd name="connsiteY10-386" fmla="*/ 1015615 h 4133388"/>
              <a:gd name="connsiteX11-387" fmla="*/ 2214391 w 6290632"/>
              <a:gd name="connsiteY11-388" fmla="*/ 332569 h 4133388"/>
              <a:gd name="connsiteX12-389" fmla="*/ 0 w 6290632"/>
              <a:gd name="connsiteY12-390" fmla="*/ 354602 h 4133388"/>
              <a:gd name="connsiteX0-391" fmla="*/ 0 w 6290632"/>
              <a:gd name="connsiteY0-392" fmla="*/ 354602 h 4133388"/>
              <a:gd name="connsiteX1-393" fmla="*/ 0 w 6290632"/>
              <a:gd name="connsiteY1-394" fmla="*/ 24096 h 4133388"/>
              <a:gd name="connsiteX2-395" fmla="*/ 2886420 w 6290632"/>
              <a:gd name="connsiteY2-396" fmla="*/ 277484 h 4133388"/>
              <a:gd name="connsiteX3-397" fmla="*/ 1740665 w 6290632"/>
              <a:gd name="connsiteY3-398" fmla="*/ 883412 h 4133388"/>
              <a:gd name="connsiteX4-399" fmla="*/ 4109292 w 6290632"/>
              <a:gd name="connsiteY4-400" fmla="*/ 1467306 h 4133388"/>
              <a:gd name="connsiteX5-401" fmla="*/ 2203374 w 6290632"/>
              <a:gd name="connsiteY5-402" fmla="*/ 2557976 h 4133388"/>
              <a:gd name="connsiteX6-403" fmla="*/ 6290632 w 6290632"/>
              <a:gd name="connsiteY6-404" fmla="*/ 2998651 h 4133388"/>
              <a:gd name="connsiteX7-405" fmla="*/ 6290632 w 6290632"/>
              <a:gd name="connsiteY7-406" fmla="*/ 4133388 h 4133388"/>
              <a:gd name="connsiteX8-407" fmla="*/ 947451 w 6290632"/>
              <a:gd name="connsiteY8-408" fmla="*/ 2679162 h 4133388"/>
              <a:gd name="connsiteX9-409" fmla="*/ 2765234 w 6290632"/>
              <a:gd name="connsiteY9-410" fmla="*/ 1588492 h 4133388"/>
              <a:gd name="connsiteX10-411" fmla="*/ 771181 w 6290632"/>
              <a:gd name="connsiteY10-412" fmla="*/ 1015615 h 4133388"/>
              <a:gd name="connsiteX11-413" fmla="*/ 2214391 w 6290632"/>
              <a:gd name="connsiteY11-414" fmla="*/ 332569 h 4133388"/>
              <a:gd name="connsiteX12-415" fmla="*/ 0 w 6290632"/>
              <a:gd name="connsiteY12-416" fmla="*/ 354602 h 4133388"/>
              <a:gd name="connsiteX0-417" fmla="*/ 0 w 6290632"/>
              <a:gd name="connsiteY0-418" fmla="*/ 354602 h 4133388"/>
              <a:gd name="connsiteX1-419" fmla="*/ 0 w 6290632"/>
              <a:gd name="connsiteY1-420" fmla="*/ 24096 h 4133388"/>
              <a:gd name="connsiteX2-421" fmla="*/ 2886420 w 6290632"/>
              <a:gd name="connsiteY2-422" fmla="*/ 277484 h 4133388"/>
              <a:gd name="connsiteX3-423" fmla="*/ 1740665 w 6290632"/>
              <a:gd name="connsiteY3-424" fmla="*/ 883412 h 4133388"/>
              <a:gd name="connsiteX4-425" fmla="*/ 4109292 w 6290632"/>
              <a:gd name="connsiteY4-426" fmla="*/ 1467306 h 4133388"/>
              <a:gd name="connsiteX5-427" fmla="*/ 2203374 w 6290632"/>
              <a:gd name="connsiteY5-428" fmla="*/ 2557976 h 4133388"/>
              <a:gd name="connsiteX6-429" fmla="*/ 6290632 w 6290632"/>
              <a:gd name="connsiteY6-430" fmla="*/ 2998651 h 4133388"/>
              <a:gd name="connsiteX7-431" fmla="*/ 6290632 w 6290632"/>
              <a:gd name="connsiteY7-432" fmla="*/ 4133388 h 4133388"/>
              <a:gd name="connsiteX8-433" fmla="*/ 947451 w 6290632"/>
              <a:gd name="connsiteY8-434" fmla="*/ 2679162 h 4133388"/>
              <a:gd name="connsiteX9-435" fmla="*/ 2765234 w 6290632"/>
              <a:gd name="connsiteY9-436" fmla="*/ 1588492 h 4133388"/>
              <a:gd name="connsiteX10-437" fmla="*/ 771181 w 6290632"/>
              <a:gd name="connsiteY10-438" fmla="*/ 1015615 h 4133388"/>
              <a:gd name="connsiteX11-439" fmla="*/ 2214391 w 6290632"/>
              <a:gd name="connsiteY11-440" fmla="*/ 332569 h 4133388"/>
              <a:gd name="connsiteX12-441" fmla="*/ 0 w 6290632"/>
              <a:gd name="connsiteY12-442" fmla="*/ 354602 h 4133388"/>
              <a:gd name="connsiteX0-443" fmla="*/ 0 w 6290632"/>
              <a:gd name="connsiteY0-444" fmla="*/ 354602 h 4133388"/>
              <a:gd name="connsiteX1-445" fmla="*/ 0 w 6290632"/>
              <a:gd name="connsiteY1-446" fmla="*/ 24096 h 4133388"/>
              <a:gd name="connsiteX2-447" fmla="*/ 2886420 w 6290632"/>
              <a:gd name="connsiteY2-448" fmla="*/ 277484 h 4133388"/>
              <a:gd name="connsiteX3-449" fmla="*/ 1740665 w 6290632"/>
              <a:gd name="connsiteY3-450" fmla="*/ 883412 h 4133388"/>
              <a:gd name="connsiteX4-451" fmla="*/ 4109292 w 6290632"/>
              <a:gd name="connsiteY4-452" fmla="*/ 1467306 h 4133388"/>
              <a:gd name="connsiteX5-453" fmla="*/ 2203374 w 6290632"/>
              <a:gd name="connsiteY5-454" fmla="*/ 2557976 h 4133388"/>
              <a:gd name="connsiteX6-455" fmla="*/ 6290632 w 6290632"/>
              <a:gd name="connsiteY6-456" fmla="*/ 2998651 h 4133388"/>
              <a:gd name="connsiteX7-457" fmla="*/ 6290632 w 6290632"/>
              <a:gd name="connsiteY7-458" fmla="*/ 4133388 h 4133388"/>
              <a:gd name="connsiteX8-459" fmla="*/ 947451 w 6290632"/>
              <a:gd name="connsiteY8-460" fmla="*/ 2679162 h 4133388"/>
              <a:gd name="connsiteX9-461" fmla="*/ 2765234 w 6290632"/>
              <a:gd name="connsiteY9-462" fmla="*/ 1588492 h 4133388"/>
              <a:gd name="connsiteX10-463" fmla="*/ 771181 w 6290632"/>
              <a:gd name="connsiteY10-464" fmla="*/ 1015615 h 4133388"/>
              <a:gd name="connsiteX11-465" fmla="*/ 2214391 w 6290632"/>
              <a:gd name="connsiteY11-466" fmla="*/ 332569 h 4133388"/>
              <a:gd name="connsiteX12-467" fmla="*/ 0 w 6290632"/>
              <a:gd name="connsiteY12-468" fmla="*/ 354602 h 4133388"/>
              <a:gd name="connsiteX0-469" fmla="*/ 0 w 6290632"/>
              <a:gd name="connsiteY0-470" fmla="*/ 346420 h 4125206"/>
              <a:gd name="connsiteX1-471" fmla="*/ 0 w 6290632"/>
              <a:gd name="connsiteY1-472" fmla="*/ 15914 h 4125206"/>
              <a:gd name="connsiteX2-473" fmla="*/ 2886420 w 6290632"/>
              <a:gd name="connsiteY2-474" fmla="*/ 269302 h 4125206"/>
              <a:gd name="connsiteX3-475" fmla="*/ 1740665 w 6290632"/>
              <a:gd name="connsiteY3-476" fmla="*/ 875230 h 4125206"/>
              <a:gd name="connsiteX4-477" fmla="*/ 4109292 w 6290632"/>
              <a:gd name="connsiteY4-478" fmla="*/ 1459124 h 4125206"/>
              <a:gd name="connsiteX5-479" fmla="*/ 2203374 w 6290632"/>
              <a:gd name="connsiteY5-480" fmla="*/ 2549794 h 4125206"/>
              <a:gd name="connsiteX6-481" fmla="*/ 6290632 w 6290632"/>
              <a:gd name="connsiteY6-482" fmla="*/ 2990469 h 4125206"/>
              <a:gd name="connsiteX7-483" fmla="*/ 6290632 w 6290632"/>
              <a:gd name="connsiteY7-484" fmla="*/ 4125206 h 4125206"/>
              <a:gd name="connsiteX8-485" fmla="*/ 947451 w 6290632"/>
              <a:gd name="connsiteY8-486" fmla="*/ 2670980 h 4125206"/>
              <a:gd name="connsiteX9-487" fmla="*/ 2765234 w 6290632"/>
              <a:gd name="connsiteY9-488" fmla="*/ 1580310 h 4125206"/>
              <a:gd name="connsiteX10-489" fmla="*/ 771181 w 6290632"/>
              <a:gd name="connsiteY10-490" fmla="*/ 1007433 h 4125206"/>
              <a:gd name="connsiteX11-491" fmla="*/ 2214391 w 6290632"/>
              <a:gd name="connsiteY11-492" fmla="*/ 324387 h 4125206"/>
              <a:gd name="connsiteX12-493" fmla="*/ 0 w 6290632"/>
              <a:gd name="connsiteY12-494" fmla="*/ 346420 h 4125206"/>
              <a:gd name="connsiteX0-495" fmla="*/ 0 w 6290632"/>
              <a:gd name="connsiteY0-496" fmla="*/ 346420 h 4125206"/>
              <a:gd name="connsiteX1-497" fmla="*/ 0 w 6290632"/>
              <a:gd name="connsiteY1-498" fmla="*/ 15914 h 4125206"/>
              <a:gd name="connsiteX2-499" fmla="*/ 2886420 w 6290632"/>
              <a:gd name="connsiteY2-500" fmla="*/ 269302 h 4125206"/>
              <a:gd name="connsiteX3-501" fmla="*/ 1740665 w 6290632"/>
              <a:gd name="connsiteY3-502" fmla="*/ 875230 h 4125206"/>
              <a:gd name="connsiteX4-503" fmla="*/ 4109292 w 6290632"/>
              <a:gd name="connsiteY4-504" fmla="*/ 1459124 h 4125206"/>
              <a:gd name="connsiteX5-505" fmla="*/ 2203374 w 6290632"/>
              <a:gd name="connsiteY5-506" fmla="*/ 2549794 h 4125206"/>
              <a:gd name="connsiteX6-507" fmla="*/ 6290632 w 6290632"/>
              <a:gd name="connsiteY6-508" fmla="*/ 2990469 h 4125206"/>
              <a:gd name="connsiteX7-509" fmla="*/ 6290632 w 6290632"/>
              <a:gd name="connsiteY7-510" fmla="*/ 4125206 h 4125206"/>
              <a:gd name="connsiteX8-511" fmla="*/ 947451 w 6290632"/>
              <a:gd name="connsiteY8-512" fmla="*/ 2670980 h 4125206"/>
              <a:gd name="connsiteX9-513" fmla="*/ 2765234 w 6290632"/>
              <a:gd name="connsiteY9-514" fmla="*/ 1580310 h 4125206"/>
              <a:gd name="connsiteX10-515" fmla="*/ 771181 w 6290632"/>
              <a:gd name="connsiteY10-516" fmla="*/ 1007433 h 4125206"/>
              <a:gd name="connsiteX11-517" fmla="*/ 2214391 w 6290632"/>
              <a:gd name="connsiteY11-518" fmla="*/ 324387 h 4125206"/>
              <a:gd name="connsiteX12-519" fmla="*/ 0 w 6290632"/>
              <a:gd name="connsiteY12-520" fmla="*/ 346420 h 4125206"/>
              <a:gd name="connsiteX0-521" fmla="*/ 0 w 6290632"/>
              <a:gd name="connsiteY0-522" fmla="*/ 346420 h 4125206"/>
              <a:gd name="connsiteX1-523" fmla="*/ 0 w 6290632"/>
              <a:gd name="connsiteY1-524" fmla="*/ 15914 h 4125206"/>
              <a:gd name="connsiteX2-525" fmla="*/ 2886420 w 6290632"/>
              <a:gd name="connsiteY2-526" fmla="*/ 269302 h 4125206"/>
              <a:gd name="connsiteX3-527" fmla="*/ 1740665 w 6290632"/>
              <a:gd name="connsiteY3-528" fmla="*/ 875230 h 4125206"/>
              <a:gd name="connsiteX4-529" fmla="*/ 4109292 w 6290632"/>
              <a:gd name="connsiteY4-530" fmla="*/ 1459124 h 4125206"/>
              <a:gd name="connsiteX5-531" fmla="*/ 2203374 w 6290632"/>
              <a:gd name="connsiteY5-532" fmla="*/ 2549794 h 4125206"/>
              <a:gd name="connsiteX6-533" fmla="*/ 6290632 w 6290632"/>
              <a:gd name="connsiteY6-534" fmla="*/ 2990469 h 4125206"/>
              <a:gd name="connsiteX7-535" fmla="*/ 6290632 w 6290632"/>
              <a:gd name="connsiteY7-536" fmla="*/ 4125206 h 4125206"/>
              <a:gd name="connsiteX8-537" fmla="*/ 947451 w 6290632"/>
              <a:gd name="connsiteY8-538" fmla="*/ 2670980 h 4125206"/>
              <a:gd name="connsiteX9-539" fmla="*/ 2765234 w 6290632"/>
              <a:gd name="connsiteY9-540" fmla="*/ 1580310 h 4125206"/>
              <a:gd name="connsiteX10-541" fmla="*/ 771181 w 6290632"/>
              <a:gd name="connsiteY10-542" fmla="*/ 1007433 h 4125206"/>
              <a:gd name="connsiteX11-543" fmla="*/ 2214391 w 6290632"/>
              <a:gd name="connsiteY11-544" fmla="*/ 324387 h 4125206"/>
              <a:gd name="connsiteX12-545" fmla="*/ 0 w 6290632"/>
              <a:gd name="connsiteY12-546" fmla="*/ 346420 h 4125206"/>
              <a:gd name="connsiteX0-547" fmla="*/ 0 w 6290632"/>
              <a:gd name="connsiteY0-548" fmla="*/ 346420 h 4125206"/>
              <a:gd name="connsiteX1-549" fmla="*/ 0 w 6290632"/>
              <a:gd name="connsiteY1-550" fmla="*/ 15914 h 4125206"/>
              <a:gd name="connsiteX2-551" fmla="*/ 2886420 w 6290632"/>
              <a:gd name="connsiteY2-552" fmla="*/ 269302 h 4125206"/>
              <a:gd name="connsiteX3-553" fmla="*/ 1740665 w 6290632"/>
              <a:gd name="connsiteY3-554" fmla="*/ 875230 h 4125206"/>
              <a:gd name="connsiteX4-555" fmla="*/ 4109292 w 6290632"/>
              <a:gd name="connsiteY4-556" fmla="*/ 1459124 h 4125206"/>
              <a:gd name="connsiteX5-557" fmla="*/ 2203374 w 6290632"/>
              <a:gd name="connsiteY5-558" fmla="*/ 2549794 h 4125206"/>
              <a:gd name="connsiteX6-559" fmla="*/ 6290632 w 6290632"/>
              <a:gd name="connsiteY6-560" fmla="*/ 2990469 h 4125206"/>
              <a:gd name="connsiteX7-561" fmla="*/ 6290632 w 6290632"/>
              <a:gd name="connsiteY7-562" fmla="*/ 4125206 h 4125206"/>
              <a:gd name="connsiteX8-563" fmla="*/ 947451 w 6290632"/>
              <a:gd name="connsiteY8-564" fmla="*/ 2670980 h 4125206"/>
              <a:gd name="connsiteX9-565" fmla="*/ 2765234 w 6290632"/>
              <a:gd name="connsiteY9-566" fmla="*/ 1580310 h 4125206"/>
              <a:gd name="connsiteX10-567" fmla="*/ 771181 w 6290632"/>
              <a:gd name="connsiteY10-568" fmla="*/ 1007433 h 4125206"/>
              <a:gd name="connsiteX11-569" fmla="*/ 2214391 w 6290632"/>
              <a:gd name="connsiteY11-570" fmla="*/ 324387 h 4125206"/>
              <a:gd name="connsiteX12-571" fmla="*/ 0 w 6290632"/>
              <a:gd name="connsiteY12-572" fmla="*/ 346420 h 41252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6290632" h="4125206">
                <a:moveTo>
                  <a:pt x="0" y="346420"/>
                </a:moveTo>
                <a:lnTo>
                  <a:pt x="0" y="15914"/>
                </a:lnTo>
                <a:cubicBezTo>
                  <a:pt x="984174" y="1225"/>
                  <a:pt x="2893765" y="-68549"/>
                  <a:pt x="2886420" y="269302"/>
                </a:cubicBezTo>
                <a:cubicBezTo>
                  <a:pt x="2868059" y="515344"/>
                  <a:pt x="1736993" y="684271"/>
                  <a:pt x="1740665" y="875230"/>
                </a:cubicBezTo>
                <a:cubicBezTo>
                  <a:pt x="1748010" y="1036811"/>
                  <a:pt x="4090931" y="1143308"/>
                  <a:pt x="4109292" y="1459124"/>
                </a:cubicBezTo>
                <a:cubicBezTo>
                  <a:pt x="4101947" y="1701495"/>
                  <a:pt x="2188685" y="2208270"/>
                  <a:pt x="2203374" y="2549794"/>
                </a:cubicBezTo>
                <a:cubicBezTo>
                  <a:pt x="2221736" y="2740753"/>
                  <a:pt x="4035847" y="3074931"/>
                  <a:pt x="6290632" y="2990469"/>
                </a:cubicBezTo>
                <a:lnTo>
                  <a:pt x="6290632" y="4125206"/>
                </a:lnTo>
                <a:cubicBezTo>
                  <a:pt x="2702806" y="4103172"/>
                  <a:pt x="965812" y="3475211"/>
                  <a:pt x="947451" y="2670980"/>
                </a:cubicBezTo>
                <a:cubicBezTo>
                  <a:pt x="980502" y="2020984"/>
                  <a:pt x="2754217" y="1723530"/>
                  <a:pt x="2765234" y="1580310"/>
                </a:cubicBezTo>
                <a:cubicBezTo>
                  <a:pt x="2761562" y="1411385"/>
                  <a:pt x="785870" y="1264493"/>
                  <a:pt x="771181" y="1007433"/>
                </a:cubicBezTo>
                <a:cubicBezTo>
                  <a:pt x="778526" y="779751"/>
                  <a:pt x="1733321" y="552069"/>
                  <a:pt x="2214391" y="324387"/>
                </a:cubicBezTo>
                <a:lnTo>
                  <a:pt x="0" y="34642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任意多边形 48"/>
          <p:cNvSpPr/>
          <p:nvPr/>
        </p:nvSpPr>
        <p:spPr>
          <a:xfrm>
            <a:off x="3117773" y="2606257"/>
            <a:ext cx="6290632" cy="3442003"/>
          </a:xfrm>
          <a:custGeom>
            <a:avLst/>
            <a:gdLst>
              <a:gd name="connsiteX0" fmla="*/ 0 w 6290632"/>
              <a:gd name="connsiteY0" fmla="*/ 4741 h 3442003"/>
              <a:gd name="connsiteX1" fmla="*/ 2577947 w 6290632"/>
              <a:gd name="connsiteY1" fmla="*/ 114909 h 3442003"/>
              <a:gd name="connsiteX2" fmla="*/ 1112704 w 6290632"/>
              <a:gd name="connsiteY2" fmla="*/ 775921 h 3442003"/>
              <a:gd name="connsiteX3" fmla="*/ 3470314 w 6290632"/>
              <a:gd name="connsiteY3" fmla="*/ 1293714 h 3442003"/>
              <a:gd name="connsiteX4" fmla="*/ 1564396 w 6290632"/>
              <a:gd name="connsiteY4" fmla="*/ 2571671 h 3442003"/>
              <a:gd name="connsiteX5" fmla="*/ 6290632 w 6290632"/>
              <a:gd name="connsiteY5" fmla="*/ 3442003 h 3442003"/>
              <a:gd name="connsiteX0-1" fmla="*/ 0 w 6290632"/>
              <a:gd name="connsiteY0-2" fmla="*/ 4741 h 3442003"/>
              <a:gd name="connsiteX1-3" fmla="*/ 2577947 w 6290632"/>
              <a:gd name="connsiteY1-4" fmla="*/ 114909 h 3442003"/>
              <a:gd name="connsiteX2-5" fmla="*/ 1112704 w 6290632"/>
              <a:gd name="connsiteY2-6" fmla="*/ 775921 h 3442003"/>
              <a:gd name="connsiteX3-7" fmla="*/ 3470314 w 6290632"/>
              <a:gd name="connsiteY3-8" fmla="*/ 1293714 h 3442003"/>
              <a:gd name="connsiteX4-9" fmla="*/ 1564396 w 6290632"/>
              <a:gd name="connsiteY4-10" fmla="*/ 2571671 h 3442003"/>
              <a:gd name="connsiteX5-11" fmla="*/ 6290632 w 6290632"/>
              <a:gd name="connsiteY5-12" fmla="*/ 3442003 h 344200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290632" h="3442003">
                <a:moveTo>
                  <a:pt x="0" y="4741"/>
                </a:moveTo>
                <a:cubicBezTo>
                  <a:pt x="1196248" y="-4440"/>
                  <a:pt x="2392496" y="-13621"/>
                  <a:pt x="2577947" y="114909"/>
                </a:cubicBezTo>
                <a:cubicBezTo>
                  <a:pt x="2763398" y="243439"/>
                  <a:pt x="963976" y="579454"/>
                  <a:pt x="1112704" y="775921"/>
                </a:cubicBezTo>
                <a:cubicBezTo>
                  <a:pt x="1261432" y="972388"/>
                  <a:pt x="3395032" y="994422"/>
                  <a:pt x="3470314" y="1293714"/>
                </a:cubicBezTo>
                <a:cubicBezTo>
                  <a:pt x="3545596" y="1593006"/>
                  <a:pt x="1094343" y="1960235"/>
                  <a:pt x="1564396" y="2571671"/>
                </a:cubicBezTo>
                <a:cubicBezTo>
                  <a:pt x="2034449" y="3183107"/>
                  <a:pt x="4162540" y="3185861"/>
                  <a:pt x="6290632" y="3442003"/>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96016" y="544146"/>
            <a:ext cx="804793" cy="798631"/>
            <a:chOff x="4985288" y="1224585"/>
            <a:chExt cx="2546888" cy="2527388"/>
          </a:xfrm>
          <a:effectLst/>
        </p:grpSpPr>
        <p:sp>
          <p:nvSpPr>
            <p:cNvPr id="5" name="椭圆 4"/>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椭圆 5"/>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椭圆 6"/>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8" name="文本框 7"/>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04</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9" name="组合 8"/>
          <p:cNvGrpSpPr/>
          <p:nvPr/>
        </p:nvGrpSpPr>
        <p:grpSpPr>
          <a:xfrm>
            <a:off x="4047033" y="539811"/>
            <a:ext cx="4097933" cy="770969"/>
            <a:chOff x="4257796" y="584262"/>
            <a:chExt cx="3632495" cy="683403"/>
          </a:xfrm>
        </p:grpSpPr>
        <p:sp>
          <p:nvSpPr>
            <p:cNvPr id="10"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11"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12"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13" name="组合 12"/>
            <p:cNvGrpSpPr/>
            <p:nvPr/>
          </p:nvGrpSpPr>
          <p:grpSpPr>
            <a:xfrm>
              <a:off x="5086298" y="1191992"/>
              <a:ext cx="1975492" cy="49074"/>
              <a:chOff x="5108253" y="1177442"/>
              <a:chExt cx="1975492" cy="49074"/>
            </a:xfrm>
          </p:grpSpPr>
          <p:cxnSp>
            <p:nvCxnSpPr>
              <p:cNvPr id="14" name="直接连接符 13"/>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16" name="文本框 15"/>
          <p:cNvSpPr txBox="1"/>
          <p:nvPr/>
        </p:nvSpPr>
        <p:spPr>
          <a:xfrm>
            <a:off x="4466435" y="667062"/>
            <a:ext cx="3283521" cy="523220"/>
          </a:xfrm>
          <a:prstGeom prst="rect">
            <a:avLst/>
          </a:prstGeom>
          <a:noFill/>
        </p:spPr>
        <p:txBody>
          <a:bodyPr wrap="square" rtlCol="0">
            <a:spAutoFit/>
          </a:bodyPr>
          <a:lstStyle/>
          <a:p>
            <a:pPr algn="ctr"/>
            <a:r>
              <a:rPr lang="en-US" altLang="zh-CN" sz="2800" dirty="0"/>
              <a:t>Difficulty</a:t>
            </a:r>
            <a:endParaRPr lang="zh-CN" altLang="en-US" sz="2800" dirty="0"/>
          </a:p>
        </p:txBody>
      </p:sp>
      <p:sp>
        <p:nvSpPr>
          <p:cNvPr id="18" name="任意多边形 47"/>
          <p:cNvSpPr/>
          <p:nvPr/>
        </p:nvSpPr>
        <p:spPr>
          <a:xfrm>
            <a:off x="3128790" y="2440847"/>
            <a:ext cx="6290632" cy="4125206"/>
          </a:xfrm>
          <a:custGeom>
            <a:avLst/>
            <a:gdLst>
              <a:gd name="connsiteX0" fmla="*/ 0 w 6290632"/>
              <a:gd name="connsiteY0" fmla="*/ 330506 h 4109292"/>
              <a:gd name="connsiteX1" fmla="*/ 0 w 6290632"/>
              <a:gd name="connsiteY1" fmla="*/ 0 h 4109292"/>
              <a:gd name="connsiteX2" fmla="*/ 2886420 w 6290632"/>
              <a:gd name="connsiteY2" fmla="*/ 253388 h 4109292"/>
              <a:gd name="connsiteX3" fmla="*/ 1740665 w 6290632"/>
              <a:gd name="connsiteY3" fmla="*/ 859316 h 4109292"/>
              <a:gd name="connsiteX4" fmla="*/ 4109292 w 6290632"/>
              <a:gd name="connsiteY4" fmla="*/ 1443210 h 4109292"/>
              <a:gd name="connsiteX5" fmla="*/ 2203374 w 6290632"/>
              <a:gd name="connsiteY5" fmla="*/ 2533880 h 4109292"/>
              <a:gd name="connsiteX6" fmla="*/ 6290632 w 6290632"/>
              <a:gd name="connsiteY6" fmla="*/ 2974555 h 4109292"/>
              <a:gd name="connsiteX7" fmla="*/ 6290632 w 6290632"/>
              <a:gd name="connsiteY7" fmla="*/ 4109292 h 4109292"/>
              <a:gd name="connsiteX8" fmla="*/ 947451 w 6290632"/>
              <a:gd name="connsiteY8" fmla="*/ 2655066 h 4109292"/>
              <a:gd name="connsiteX9" fmla="*/ 2765234 w 6290632"/>
              <a:gd name="connsiteY9" fmla="*/ 1564396 h 4109292"/>
              <a:gd name="connsiteX10" fmla="*/ 771181 w 6290632"/>
              <a:gd name="connsiteY10" fmla="*/ 991519 h 4109292"/>
              <a:gd name="connsiteX11" fmla="*/ 2214391 w 6290632"/>
              <a:gd name="connsiteY11" fmla="*/ 308473 h 4109292"/>
              <a:gd name="connsiteX12" fmla="*/ 0 w 6290632"/>
              <a:gd name="connsiteY12" fmla="*/ 330506 h 4109292"/>
              <a:gd name="connsiteX0-1" fmla="*/ 0 w 6290632"/>
              <a:gd name="connsiteY0-2" fmla="*/ 330506 h 4109292"/>
              <a:gd name="connsiteX1-3" fmla="*/ 0 w 6290632"/>
              <a:gd name="connsiteY1-4" fmla="*/ 0 h 4109292"/>
              <a:gd name="connsiteX2-5" fmla="*/ 2886420 w 6290632"/>
              <a:gd name="connsiteY2-6" fmla="*/ 253388 h 4109292"/>
              <a:gd name="connsiteX3-7" fmla="*/ 1740665 w 6290632"/>
              <a:gd name="connsiteY3-8" fmla="*/ 859316 h 4109292"/>
              <a:gd name="connsiteX4-9" fmla="*/ 4109292 w 6290632"/>
              <a:gd name="connsiteY4-10" fmla="*/ 1443210 h 4109292"/>
              <a:gd name="connsiteX5-11" fmla="*/ 2203374 w 6290632"/>
              <a:gd name="connsiteY5-12" fmla="*/ 2533880 h 4109292"/>
              <a:gd name="connsiteX6-13" fmla="*/ 6290632 w 6290632"/>
              <a:gd name="connsiteY6-14" fmla="*/ 2974555 h 4109292"/>
              <a:gd name="connsiteX7-15" fmla="*/ 6290632 w 6290632"/>
              <a:gd name="connsiteY7-16" fmla="*/ 4109292 h 4109292"/>
              <a:gd name="connsiteX8-17" fmla="*/ 947451 w 6290632"/>
              <a:gd name="connsiteY8-18" fmla="*/ 2655066 h 4109292"/>
              <a:gd name="connsiteX9-19" fmla="*/ 2765234 w 6290632"/>
              <a:gd name="connsiteY9-20" fmla="*/ 1564396 h 4109292"/>
              <a:gd name="connsiteX10-21" fmla="*/ 771181 w 6290632"/>
              <a:gd name="connsiteY10-22" fmla="*/ 991519 h 4109292"/>
              <a:gd name="connsiteX11-23" fmla="*/ 2214391 w 6290632"/>
              <a:gd name="connsiteY11-24" fmla="*/ 308473 h 4109292"/>
              <a:gd name="connsiteX12-25" fmla="*/ 0 w 6290632"/>
              <a:gd name="connsiteY12-26" fmla="*/ 330506 h 4109292"/>
              <a:gd name="connsiteX0-27" fmla="*/ 0 w 6290632"/>
              <a:gd name="connsiteY0-28" fmla="*/ 330506 h 4109292"/>
              <a:gd name="connsiteX1-29" fmla="*/ 0 w 6290632"/>
              <a:gd name="connsiteY1-30" fmla="*/ 0 h 4109292"/>
              <a:gd name="connsiteX2-31" fmla="*/ 2886420 w 6290632"/>
              <a:gd name="connsiteY2-32" fmla="*/ 253388 h 4109292"/>
              <a:gd name="connsiteX3-33" fmla="*/ 1740665 w 6290632"/>
              <a:gd name="connsiteY3-34" fmla="*/ 859316 h 4109292"/>
              <a:gd name="connsiteX4-35" fmla="*/ 4109292 w 6290632"/>
              <a:gd name="connsiteY4-36" fmla="*/ 1443210 h 4109292"/>
              <a:gd name="connsiteX5-37" fmla="*/ 2203374 w 6290632"/>
              <a:gd name="connsiteY5-38" fmla="*/ 2533880 h 4109292"/>
              <a:gd name="connsiteX6-39" fmla="*/ 6290632 w 6290632"/>
              <a:gd name="connsiteY6-40" fmla="*/ 2974555 h 4109292"/>
              <a:gd name="connsiteX7-41" fmla="*/ 6290632 w 6290632"/>
              <a:gd name="connsiteY7-42" fmla="*/ 4109292 h 4109292"/>
              <a:gd name="connsiteX8-43" fmla="*/ 947451 w 6290632"/>
              <a:gd name="connsiteY8-44" fmla="*/ 2655066 h 4109292"/>
              <a:gd name="connsiteX9-45" fmla="*/ 2765234 w 6290632"/>
              <a:gd name="connsiteY9-46" fmla="*/ 1564396 h 4109292"/>
              <a:gd name="connsiteX10-47" fmla="*/ 771181 w 6290632"/>
              <a:gd name="connsiteY10-48" fmla="*/ 991519 h 4109292"/>
              <a:gd name="connsiteX11-49" fmla="*/ 2214391 w 6290632"/>
              <a:gd name="connsiteY11-50" fmla="*/ 308473 h 4109292"/>
              <a:gd name="connsiteX12-51" fmla="*/ 0 w 6290632"/>
              <a:gd name="connsiteY12-52" fmla="*/ 330506 h 4109292"/>
              <a:gd name="connsiteX0-53" fmla="*/ 0 w 6290632"/>
              <a:gd name="connsiteY0-54" fmla="*/ 354602 h 4133388"/>
              <a:gd name="connsiteX1-55" fmla="*/ 0 w 6290632"/>
              <a:gd name="connsiteY1-56" fmla="*/ 24096 h 4133388"/>
              <a:gd name="connsiteX2-57" fmla="*/ 2886420 w 6290632"/>
              <a:gd name="connsiteY2-58" fmla="*/ 277484 h 4133388"/>
              <a:gd name="connsiteX3-59" fmla="*/ 1740665 w 6290632"/>
              <a:gd name="connsiteY3-60" fmla="*/ 883412 h 4133388"/>
              <a:gd name="connsiteX4-61" fmla="*/ 4109292 w 6290632"/>
              <a:gd name="connsiteY4-62" fmla="*/ 1467306 h 4133388"/>
              <a:gd name="connsiteX5-63" fmla="*/ 2203374 w 6290632"/>
              <a:gd name="connsiteY5-64" fmla="*/ 2557976 h 4133388"/>
              <a:gd name="connsiteX6-65" fmla="*/ 6290632 w 6290632"/>
              <a:gd name="connsiteY6-66" fmla="*/ 2998651 h 4133388"/>
              <a:gd name="connsiteX7-67" fmla="*/ 6290632 w 6290632"/>
              <a:gd name="connsiteY7-68" fmla="*/ 4133388 h 4133388"/>
              <a:gd name="connsiteX8-69" fmla="*/ 947451 w 6290632"/>
              <a:gd name="connsiteY8-70" fmla="*/ 2679162 h 4133388"/>
              <a:gd name="connsiteX9-71" fmla="*/ 2765234 w 6290632"/>
              <a:gd name="connsiteY9-72" fmla="*/ 1588492 h 4133388"/>
              <a:gd name="connsiteX10-73" fmla="*/ 771181 w 6290632"/>
              <a:gd name="connsiteY10-74" fmla="*/ 1015615 h 4133388"/>
              <a:gd name="connsiteX11-75" fmla="*/ 2214391 w 6290632"/>
              <a:gd name="connsiteY11-76" fmla="*/ 332569 h 4133388"/>
              <a:gd name="connsiteX12-77" fmla="*/ 0 w 6290632"/>
              <a:gd name="connsiteY12-78" fmla="*/ 354602 h 4133388"/>
              <a:gd name="connsiteX0-79" fmla="*/ 0 w 6290632"/>
              <a:gd name="connsiteY0-80" fmla="*/ 354602 h 4133388"/>
              <a:gd name="connsiteX1-81" fmla="*/ 0 w 6290632"/>
              <a:gd name="connsiteY1-82" fmla="*/ 24096 h 4133388"/>
              <a:gd name="connsiteX2-83" fmla="*/ 2886420 w 6290632"/>
              <a:gd name="connsiteY2-84" fmla="*/ 277484 h 4133388"/>
              <a:gd name="connsiteX3-85" fmla="*/ 1740665 w 6290632"/>
              <a:gd name="connsiteY3-86" fmla="*/ 883412 h 4133388"/>
              <a:gd name="connsiteX4-87" fmla="*/ 4109292 w 6290632"/>
              <a:gd name="connsiteY4-88" fmla="*/ 1467306 h 4133388"/>
              <a:gd name="connsiteX5-89" fmla="*/ 2203374 w 6290632"/>
              <a:gd name="connsiteY5-90" fmla="*/ 2557976 h 4133388"/>
              <a:gd name="connsiteX6-91" fmla="*/ 6290632 w 6290632"/>
              <a:gd name="connsiteY6-92" fmla="*/ 2998651 h 4133388"/>
              <a:gd name="connsiteX7-93" fmla="*/ 6290632 w 6290632"/>
              <a:gd name="connsiteY7-94" fmla="*/ 4133388 h 4133388"/>
              <a:gd name="connsiteX8-95" fmla="*/ 947451 w 6290632"/>
              <a:gd name="connsiteY8-96" fmla="*/ 2679162 h 4133388"/>
              <a:gd name="connsiteX9-97" fmla="*/ 2765234 w 6290632"/>
              <a:gd name="connsiteY9-98" fmla="*/ 1588492 h 4133388"/>
              <a:gd name="connsiteX10-99" fmla="*/ 771181 w 6290632"/>
              <a:gd name="connsiteY10-100" fmla="*/ 1015615 h 4133388"/>
              <a:gd name="connsiteX11-101" fmla="*/ 2214391 w 6290632"/>
              <a:gd name="connsiteY11-102" fmla="*/ 332569 h 4133388"/>
              <a:gd name="connsiteX12-103" fmla="*/ 0 w 6290632"/>
              <a:gd name="connsiteY12-104" fmla="*/ 354602 h 4133388"/>
              <a:gd name="connsiteX0-105" fmla="*/ 0 w 6290632"/>
              <a:gd name="connsiteY0-106" fmla="*/ 354602 h 4133388"/>
              <a:gd name="connsiteX1-107" fmla="*/ 0 w 6290632"/>
              <a:gd name="connsiteY1-108" fmla="*/ 24096 h 4133388"/>
              <a:gd name="connsiteX2-109" fmla="*/ 2886420 w 6290632"/>
              <a:gd name="connsiteY2-110" fmla="*/ 277484 h 4133388"/>
              <a:gd name="connsiteX3-111" fmla="*/ 1740665 w 6290632"/>
              <a:gd name="connsiteY3-112" fmla="*/ 883412 h 4133388"/>
              <a:gd name="connsiteX4-113" fmla="*/ 4109292 w 6290632"/>
              <a:gd name="connsiteY4-114" fmla="*/ 1467306 h 4133388"/>
              <a:gd name="connsiteX5-115" fmla="*/ 2203374 w 6290632"/>
              <a:gd name="connsiteY5-116" fmla="*/ 2557976 h 4133388"/>
              <a:gd name="connsiteX6-117" fmla="*/ 6290632 w 6290632"/>
              <a:gd name="connsiteY6-118" fmla="*/ 2998651 h 4133388"/>
              <a:gd name="connsiteX7-119" fmla="*/ 6290632 w 6290632"/>
              <a:gd name="connsiteY7-120" fmla="*/ 4133388 h 4133388"/>
              <a:gd name="connsiteX8-121" fmla="*/ 947451 w 6290632"/>
              <a:gd name="connsiteY8-122" fmla="*/ 2679162 h 4133388"/>
              <a:gd name="connsiteX9-123" fmla="*/ 2765234 w 6290632"/>
              <a:gd name="connsiteY9-124" fmla="*/ 1588492 h 4133388"/>
              <a:gd name="connsiteX10-125" fmla="*/ 771181 w 6290632"/>
              <a:gd name="connsiteY10-126" fmla="*/ 1015615 h 4133388"/>
              <a:gd name="connsiteX11-127" fmla="*/ 2214391 w 6290632"/>
              <a:gd name="connsiteY11-128" fmla="*/ 332569 h 4133388"/>
              <a:gd name="connsiteX12-129" fmla="*/ 0 w 6290632"/>
              <a:gd name="connsiteY12-130" fmla="*/ 354602 h 4133388"/>
              <a:gd name="connsiteX0-131" fmla="*/ 0 w 6290632"/>
              <a:gd name="connsiteY0-132" fmla="*/ 354602 h 4133388"/>
              <a:gd name="connsiteX1-133" fmla="*/ 0 w 6290632"/>
              <a:gd name="connsiteY1-134" fmla="*/ 24096 h 4133388"/>
              <a:gd name="connsiteX2-135" fmla="*/ 2886420 w 6290632"/>
              <a:gd name="connsiteY2-136" fmla="*/ 277484 h 4133388"/>
              <a:gd name="connsiteX3-137" fmla="*/ 1740665 w 6290632"/>
              <a:gd name="connsiteY3-138" fmla="*/ 883412 h 4133388"/>
              <a:gd name="connsiteX4-139" fmla="*/ 4109292 w 6290632"/>
              <a:gd name="connsiteY4-140" fmla="*/ 1467306 h 4133388"/>
              <a:gd name="connsiteX5-141" fmla="*/ 2203374 w 6290632"/>
              <a:gd name="connsiteY5-142" fmla="*/ 2557976 h 4133388"/>
              <a:gd name="connsiteX6-143" fmla="*/ 6290632 w 6290632"/>
              <a:gd name="connsiteY6-144" fmla="*/ 2998651 h 4133388"/>
              <a:gd name="connsiteX7-145" fmla="*/ 6290632 w 6290632"/>
              <a:gd name="connsiteY7-146" fmla="*/ 4133388 h 4133388"/>
              <a:gd name="connsiteX8-147" fmla="*/ 947451 w 6290632"/>
              <a:gd name="connsiteY8-148" fmla="*/ 2679162 h 4133388"/>
              <a:gd name="connsiteX9-149" fmla="*/ 2765234 w 6290632"/>
              <a:gd name="connsiteY9-150" fmla="*/ 1588492 h 4133388"/>
              <a:gd name="connsiteX10-151" fmla="*/ 771181 w 6290632"/>
              <a:gd name="connsiteY10-152" fmla="*/ 1015615 h 4133388"/>
              <a:gd name="connsiteX11-153" fmla="*/ 2214391 w 6290632"/>
              <a:gd name="connsiteY11-154" fmla="*/ 332569 h 4133388"/>
              <a:gd name="connsiteX12-155" fmla="*/ 0 w 6290632"/>
              <a:gd name="connsiteY12-156" fmla="*/ 354602 h 4133388"/>
              <a:gd name="connsiteX0-157" fmla="*/ 0 w 6290632"/>
              <a:gd name="connsiteY0-158" fmla="*/ 354602 h 4133388"/>
              <a:gd name="connsiteX1-159" fmla="*/ 0 w 6290632"/>
              <a:gd name="connsiteY1-160" fmla="*/ 24096 h 4133388"/>
              <a:gd name="connsiteX2-161" fmla="*/ 2886420 w 6290632"/>
              <a:gd name="connsiteY2-162" fmla="*/ 277484 h 4133388"/>
              <a:gd name="connsiteX3-163" fmla="*/ 1740665 w 6290632"/>
              <a:gd name="connsiteY3-164" fmla="*/ 883412 h 4133388"/>
              <a:gd name="connsiteX4-165" fmla="*/ 4109292 w 6290632"/>
              <a:gd name="connsiteY4-166" fmla="*/ 1467306 h 4133388"/>
              <a:gd name="connsiteX5-167" fmla="*/ 2203374 w 6290632"/>
              <a:gd name="connsiteY5-168" fmla="*/ 2557976 h 4133388"/>
              <a:gd name="connsiteX6-169" fmla="*/ 6290632 w 6290632"/>
              <a:gd name="connsiteY6-170" fmla="*/ 2998651 h 4133388"/>
              <a:gd name="connsiteX7-171" fmla="*/ 6290632 w 6290632"/>
              <a:gd name="connsiteY7-172" fmla="*/ 4133388 h 4133388"/>
              <a:gd name="connsiteX8-173" fmla="*/ 947451 w 6290632"/>
              <a:gd name="connsiteY8-174" fmla="*/ 2679162 h 4133388"/>
              <a:gd name="connsiteX9-175" fmla="*/ 2765234 w 6290632"/>
              <a:gd name="connsiteY9-176" fmla="*/ 1588492 h 4133388"/>
              <a:gd name="connsiteX10-177" fmla="*/ 771181 w 6290632"/>
              <a:gd name="connsiteY10-178" fmla="*/ 1015615 h 4133388"/>
              <a:gd name="connsiteX11-179" fmla="*/ 2214391 w 6290632"/>
              <a:gd name="connsiteY11-180" fmla="*/ 332569 h 4133388"/>
              <a:gd name="connsiteX12-181" fmla="*/ 0 w 6290632"/>
              <a:gd name="connsiteY12-182" fmla="*/ 354602 h 4133388"/>
              <a:gd name="connsiteX0-183" fmla="*/ 0 w 6290632"/>
              <a:gd name="connsiteY0-184" fmla="*/ 354602 h 4133388"/>
              <a:gd name="connsiteX1-185" fmla="*/ 0 w 6290632"/>
              <a:gd name="connsiteY1-186" fmla="*/ 24096 h 4133388"/>
              <a:gd name="connsiteX2-187" fmla="*/ 2886420 w 6290632"/>
              <a:gd name="connsiteY2-188" fmla="*/ 277484 h 4133388"/>
              <a:gd name="connsiteX3-189" fmla="*/ 1740665 w 6290632"/>
              <a:gd name="connsiteY3-190" fmla="*/ 883412 h 4133388"/>
              <a:gd name="connsiteX4-191" fmla="*/ 4109292 w 6290632"/>
              <a:gd name="connsiteY4-192" fmla="*/ 1467306 h 4133388"/>
              <a:gd name="connsiteX5-193" fmla="*/ 2203374 w 6290632"/>
              <a:gd name="connsiteY5-194" fmla="*/ 2557976 h 4133388"/>
              <a:gd name="connsiteX6-195" fmla="*/ 6290632 w 6290632"/>
              <a:gd name="connsiteY6-196" fmla="*/ 2998651 h 4133388"/>
              <a:gd name="connsiteX7-197" fmla="*/ 6290632 w 6290632"/>
              <a:gd name="connsiteY7-198" fmla="*/ 4133388 h 4133388"/>
              <a:gd name="connsiteX8-199" fmla="*/ 947451 w 6290632"/>
              <a:gd name="connsiteY8-200" fmla="*/ 2679162 h 4133388"/>
              <a:gd name="connsiteX9-201" fmla="*/ 2765234 w 6290632"/>
              <a:gd name="connsiteY9-202" fmla="*/ 1588492 h 4133388"/>
              <a:gd name="connsiteX10-203" fmla="*/ 771181 w 6290632"/>
              <a:gd name="connsiteY10-204" fmla="*/ 1015615 h 4133388"/>
              <a:gd name="connsiteX11-205" fmla="*/ 2214391 w 6290632"/>
              <a:gd name="connsiteY11-206" fmla="*/ 332569 h 4133388"/>
              <a:gd name="connsiteX12-207" fmla="*/ 0 w 6290632"/>
              <a:gd name="connsiteY12-208" fmla="*/ 354602 h 4133388"/>
              <a:gd name="connsiteX0-209" fmla="*/ 0 w 6290632"/>
              <a:gd name="connsiteY0-210" fmla="*/ 354602 h 4133388"/>
              <a:gd name="connsiteX1-211" fmla="*/ 0 w 6290632"/>
              <a:gd name="connsiteY1-212" fmla="*/ 24096 h 4133388"/>
              <a:gd name="connsiteX2-213" fmla="*/ 2886420 w 6290632"/>
              <a:gd name="connsiteY2-214" fmla="*/ 277484 h 4133388"/>
              <a:gd name="connsiteX3-215" fmla="*/ 1740665 w 6290632"/>
              <a:gd name="connsiteY3-216" fmla="*/ 883412 h 4133388"/>
              <a:gd name="connsiteX4-217" fmla="*/ 4109292 w 6290632"/>
              <a:gd name="connsiteY4-218" fmla="*/ 1467306 h 4133388"/>
              <a:gd name="connsiteX5-219" fmla="*/ 2203374 w 6290632"/>
              <a:gd name="connsiteY5-220" fmla="*/ 2557976 h 4133388"/>
              <a:gd name="connsiteX6-221" fmla="*/ 6290632 w 6290632"/>
              <a:gd name="connsiteY6-222" fmla="*/ 2998651 h 4133388"/>
              <a:gd name="connsiteX7-223" fmla="*/ 6290632 w 6290632"/>
              <a:gd name="connsiteY7-224" fmla="*/ 4133388 h 4133388"/>
              <a:gd name="connsiteX8-225" fmla="*/ 947451 w 6290632"/>
              <a:gd name="connsiteY8-226" fmla="*/ 2679162 h 4133388"/>
              <a:gd name="connsiteX9-227" fmla="*/ 2765234 w 6290632"/>
              <a:gd name="connsiteY9-228" fmla="*/ 1588492 h 4133388"/>
              <a:gd name="connsiteX10-229" fmla="*/ 771181 w 6290632"/>
              <a:gd name="connsiteY10-230" fmla="*/ 1015615 h 4133388"/>
              <a:gd name="connsiteX11-231" fmla="*/ 2214391 w 6290632"/>
              <a:gd name="connsiteY11-232" fmla="*/ 332569 h 4133388"/>
              <a:gd name="connsiteX12-233" fmla="*/ 0 w 6290632"/>
              <a:gd name="connsiteY12-234" fmla="*/ 354602 h 4133388"/>
              <a:gd name="connsiteX0-235" fmla="*/ 0 w 6290632"/>
              <a:gd name="connsiteY0-236" fmla="*/ 354602 h 4133388"/>
              <a:gd name="connsiteX1-237" fmla="*/ 0 w 6290632"/>
              <a:gd name="connsiteY1-238" fmla="*/ 24096 h 4133388"/>
              <a:gd name="connsiteX2-239" fmla="*/ 2886420 w 6290632"/>
              <a:gd name="connsiteY2-240" fmla="*/ 277484 h 4133388"/>
              <a:gd name="connsiteX3-241" fmla="*/ 1740665 w 6290632"/>
              <a:gd name="connsiteY3-242" fmla="*/ 883412 h 4133388"/>
              <a:gd name="connsiteX4-243" fmla="*/ 4109292 w 6290632"/>
              <a:gd name="connsiteY4-244" fmla="*/ 1467306 h 4133388"/>
              <a:gd name="connsiteX5-245" fmla="*/ 2203374 w 6290632"/>
              <a:gd name="connsiteY5-246" fmla="*/ 2557976 h 4133388"/>
              <a:gd name="connsiteX6-247" fmla="*/ 6290632 w 6290632"/>
              <a:gd name="connsiteY6-248" fmla="*/ 2998651 h 4133388"/>
              <a:gd name="connsiteX7-249" fmla="*/ 6290632 w 6290632"/>
              <a:gd name="connsiteY7-250" fmla="*/ 4133388 h 4133388"/>
              <a:gd name="connsiteX8-251" fmla="*/ 947451 w 6290632"/>
              <a:gd name="connsiteY8-252" fmla="*/ 2679162 h 4133388"/>
              <a:gd name="connsiteX9-253" fmla="*/ 2765234 w 6290632"/>
              <a:gd name="connsiteY9-254" fmla="*/ 1588492 h 4133388"/>
              <a:gd name="connsiteX10-255" fmla="*/ 771181 w 6290632"/>
              <a:gd name="connsiteY10-256" fmla="*/ 1015615 h 4133388"/>
              <a:gd name="connsiteX11-257" fmla="*/ 2214391 w 6290632"/>
              <a:gd name="connsiteY11-258" fmla="*/ 332569 h 4133388"/>
              <a:gd name="connsiteX12-259" fmla="*/ 0 w 6290632"/>
              <a:gd name="connsiteY12-260" fmla="*/ 354602 h 4133388"/>
              <a:gd name="connsiteX0-261" fmla="*/ 0 w 6290632"/>
              <a:gd name="connsiteY0-262" fmla="*/ 354602 h 4133388"/>
              <a:gd name="connsiteX1-263" fmla="*/ 0 w 6290632"/>
              <a:gd name="connsiteY1-264" fmla="*/ 24096 h 4133388"/>
              <a:gd name="connsiteX2-265" fmla="*/ 2886420 w 6290632"/>
              <a:gd name="connsiteY2-266" fmla="*/ 277484 h 4133388"/>
              <a:gd name="connsiteX3-267" fmla="*/ 1740665 w 6290632"/>
              <a:gd name="connsiteY3-268" fmla="*/ 883412 h 4133388"/>
              <a:gd name="connsiteX4-269" fmla="*/ 4109292 w 6290632"/>
              <a:gd name="connsiteY4-270" fmla="*/ 1467306 h 4133388"/>
              <a:gd name="connsiteX5-271" fmla="*/ 2203374 w 6290632"/>
              <a:gd name="connsiteY5-272" fmla="*/ 2557976 h 4133388"/>
              <a:gd name="connsiteX6-273" fmla="*/ 6290632 w 6290632"/>
              <a:gd name="connsiteY6-274" fmla="*/ 2998651 h 4133388"/>
              <a:gd name="connsiteX7-275" fmla="*/ 6290632 w 6290632"/>
              <a:gd name="connsiteY7-276" fmla="*/ 4133388 h 4133388"/>
              <a:gd name="connsiteX8-277" fmla="*/ 947451 w 6290632"/>
              <a:gd name="connsiteY8-278" fmla="*/ 2679162 h 4133388"/>
              <a:gd name="connsiteX9-279" fmla="*/ 2765234 w 6290632"/>
              <a:gd name="connsiteY9-280" fmla="*/ 1588492 h 4133388"/>
              <a:gd name="connsiteX10-281" fmla="*/ 771181 w 6290632"/>
              <a:gd name="connsiteY10-282" fmla="*/ 1015615 h 4133388"/>
              <a:gd name="connsiteX11-283" fmla="*/ 2214391 w 6290632"/>
              <a:gd name="connsiteY11-284" fmla="*/ 332569 h 4133388"/>
              <a:gd name="connsiteX12-285" fmla="*/ 0 w 6290632"/>
              <a:gd name="connsiteY12-286" fmla="*/ 354602 h 4133388"/>
              <a:gd name="connsiteX0-287" fmla="*/ 0 w 6290632"/>
              <a:gd name="connsiteY0-288" fmla="*/ 354602 h 4133388"/>
              <a:gd name="connsiteX1-289" fmla="*/ 0 w 6290632"/>
              <a:gd name="connsiteY1-290" fmla="*/ 24096 h 4133388"/>
              <a:gd name="connsiteX2-291" fmla="*/ 2886420 w 6290632"/>
              <a:gd name="connsiteY2-292" fmla="*/ 277484 h 4133388"/>
              <a:gd name="connsiteX3-293" fmla="*/ 1740665 w 6290632"/>
              <a:gd name="connsiteY3-294" fmla="*/ 883412 h 4133388"/>
              <a:gd name="connsiteX4-295" fmla="*/ 4109292 w 6290632"/>
              <a:gd name="connsiteY4-296" fmla="*/ 1467306 h 4133388"/>
              <a:gd name="connsiteX5-297" fmla="*/ 2203374 w 6290632"/>
              <a:gd name="connsiteY5-298" fmla="*/ 2557976 h 4133388"/>
              <a:gd name="connsiteX6-299" fmla="*/ 6290632 w 6290632"/>
              <a:gd name="connsiteY6-300" fmla="*/ 2998651 h 4133388"/>
              <a:gd name="connsiteX7-301" fmla="*/ 6290632 w 6290632"/>
              <a:gd name="connsiteY7-302" fmla="*/ 4133388 h 4133388"/>
              <a:gd name="connsiteX8-303" fmla="*/ 947451 w 6290632"/>
              <a:gd name="connsiteY8-304" fmla="*/ 2679162 h 4133388"/>
              <a:gd name="connsiteX9-305" fmla="*/ 2765234 w 6290632"/>
              <a:gd name="connsiteY9-306" fmla="*/ 1588492 h 4133388"/>
              <a:gd name="connsiteX10-307" fmla="*/ 771181 w 6290632"/>
              <a:gd name="connsiteY10-308" fmla="*/ 1015615 h 4133388"/>
              <a:gd name="connsiteX11-309" fmla="*/ 2214391 w 6290632"/>
              <a:gd name="connsiteY11-310" fmla="*/ 332569 h 4133388"/>
              <a:gd name="connsiteX12-311" fmla="*/ 0 w 6290632"/>
              <a:gd name="connsiteY12-312" fmla="*/ 354602 h 4133388"/>
              <a:gd name="connsiteX0-313" fmla="*/ 0 w 6290632"/>
              <a:gd name="connsiteY0-314" fmla="*/ 354602 h 4133388"/>
              <a:gd name="connsiteX1-315" fmla="*/ 0 w 6290632"/>
              <a:gd name="connsiteY1-316" fmla="*/ 24096 h 4133388"/>
              <a:gd name="connsiteX2-317" fmla="*/ 2886420 w 6290632"/>
              <a:gd name="connsiteY2-318" fmla="*/ 277484 h 4133388"/>
              <a:gd name="connsiteX3-319" fmla="*/ 1740665 w 6290632"/>
              <a:gd name="connsiteY3-320" fmla="*/ 883412 h 4133388"/>
              <a:gd name="connsiteX4-321" fmla="*/ 4109292 w 6290632"/>
              <a:gd name="connsiteY4-322" fmla="*/ 1467306 h 4133388"/>
              <a:gd name="connsiteX5-323" fmla="*/ 2203374 w 6290632"/>
              <a:gd name="connsiteY5-324" fmla="*/ 2557976 h 4133388"/>
              <a:gd name="connsiteX6-325" fmla="*/ 6290632 w 6290632"/>
              <a:gd name="connsiteY6-326" fmla="*/ 2998651 h 4133388"/>
              <a:gd name="connsiteX7-327" fmla="*/ 6290632 w 6290632"/>
              <a:gd name="connsiteY7-328" fmla="*/ 4133388 h 4133388"/>
              <a:gd name="connsiteX8-329" fmla="*/ 947451 w 6290632"/>
              <a:gd name="connsiteY8-330" fmla="*/ 2679162 h 4133388"/>
              <a:gd name="connsiteX9-331" fmla="*/ 2765234 w 6290632"/>
              <a:gd name="connsiteY9-332" fmla="*/ 1588492 h 4133388"/>
              <a:gd name="connsiteX10-333" fmla="*/ 771181 w 6290632"/>
              <a:gd name="connsiteY10-334" fmla="*/ 1015615 h 4133388"/>
              <a:gd name="connsiteX11-335" fmla="*/ 2214391 w 6290632"/>
              <a:gd name="connsiteY11-336" fmla="*/ 332569 h 4133388"/>
              <a:gd name="connsiteX12-337" fmla="*/ 0 w 6290632"/>
              <a:gd name="connsiteY12-338" fmla="*/ 354602 h 4133388"/>
              <a:gd name="connsiteX0-339" fmla="*/ 0 w 6290632"/>
              <a:gd name="connsiteY0-340" fmla="*/ 354602 h 4133388"/>
              <a:gd name="connsiteX1-341" fmla="*/ 0 w 6290632"/>
              <a:gd name="connsiteY1-342" fmla="*/ 24096 h 4133388"/>
              <a:gd name="connsiteX2-343" fmla="*/ 2886420 w 6290632"/>
              <a:gd name="connsiteY2-344" fmla="*/ 277484 h 4133388"/>
              <a:gd name="connsiteX3-345" fmla="*/ 1740665 w 6290632"/>
              <a:gd name="connsiteY3-346" fmla="*/ 883412 h 4133388"/>
              <a:gd name="connsiteX4-347" fmla="*/ 4109292 w 6290632"/>
              <a:gd name="connsiteY4-348" fmla="*/ 1467306 h 4133388"/>
              <a:gd name="connsiteX5-349" fmla="*/ 2203374 w 6290632"/>
              <a:gd name="connsiteY5-350" fmla="*/ 2557976 h 4133388"/>
              <a:gd name="connsiteX6-351" fmla="*/ 6290632 w 6290632"/>
              <a:gd name="connsiteY6-352" fmla="*/ 2998651 h 4133388"/>
              <a:gd name="connsiteX7-353" fmla="*/ 6290632 w 6290632"/>
              <a:gd name="connsiteY7-354" fmla="*/ 4133388 h 4133388"/>
              <a:gd name="connsiteX8-355" fmla="*/ 947451 w 6290632"/>
              <a:gd name="connsiteY8-356" fmla="*/ 2679162 h 4133388"/>
              <a:gd name="connsiteX9-357" fmla="*/ 2765234 w 6290632"/>
              <a:gd name="connsiteY9-358" fmla="*/ 1588492 h 4133388"/>
              <a:gd name="connsiteX10-359" fmla="*/ 771181 w 6290632"/>
              <a:gd name="connsiteY10-360" fmla="*/ 1015615 h 4133388"/>
              <a:gd name="connsiteX11-361" fmla="*/ 2214391 w 6290632"/>
              <a:gd name="connsiteY11-362" fmla="*/ 332569 h 4133388"/>
              <a:gd name="connsiteX12-363" fmla="*/ 0 w 6290632"/>
              <a:gd name="connsiteY12-364" fmla="*/ 354602 h 4133388"/>
              <a:gd name="connsiteX0-365" fmla="*/ 0 w 6290632"/>
              <a:gd name="connsiteY0-366" fmla="*/ 354602 h 4133388"/>
              <a:gd name="connsiteX1-367" fmla="*/ 0 w 6290632"/>
              <a:gd name="connsiteY1-368" fmla="*/ 24096 h 4133388"/>
              <a:gd name="connsiteX2-369" fmla="*/ 2886420 w 6290632"/>
              <a:gd name="connsiteY2-370" fmla="*/ 277484 h 4133388"/>
              <a:gd name="connsiteX3-371" fmla="*/ 1740665 w 6290632"/>
              <a:gd name="connsiteY3-372" fmla="*/ 883412 h 4133388"/>
              <a:gd name="connsiteX4-373" fmla="*/ 4109292 w 6290632"/>
              <a:gd name="connsiteY4-374" fmla="*/ 1467306 h 4133388"/>
              <a:gd name="connsiteX5-375" fmla="*/ 2203374 w 6290632"/>
              <a:gd name="connsiteY5-376" fmla="*/ 2557976 h 4133388"/>
              <a:gd name="connsiteX6-377" fmla="*/ 6290632 w 6290632"/>
              <a:gd name="connsiteY6-378" fmla="*/ 2998651 h 4133388"/>
              <a:gd name="connsiteX7-379" fmla="*/ 6290632 w 6290632"/>
              <a:gd name="connsiteY7-380" fmla="*/ 4133388 h 4133388"/>
              <a:gd name="connsiteX8-381" fmla="*/ 947451 w 6290632"/>
              <a:gd name="connsiteY8-382" fmla="*/ 2679162 h 4133388"/>
              <a:gd name="connsiteX9-383" fmla="*/ 2765234 w 6290632"/>
              <a:gd name="connsiteY9-384" fmla="*/ 1588492 h 4133388"/>
              <a:gd name="connsiteX10-385" fmla="*/ 771181 w 6290632"/>
              <a:gd name="connsiteY10-386" fmla="*/ 1015615 h 4133388"/>
              <a:gd name="connsiteX11-387" fmla="*/ 2214391 w 6290632"/>
              <a:gd name="connsiteY11-388" fmla="*/ 332569 h 4133388"/>
              <a:gd name="connsiteX12-389" fmla="*/ 0 w 6290632"/>
              <a:gd name="connsiteY12-390" fmla="*/ 354602 h 4133388"/>
              <a:gd name="connsiteX0-391" fmla="*/ 0 w 6290632"/>
              <a:gd name="connsiteY0-392" fmla="*/ 354602 h 4133388"/>
              <a:gd name="connsiteX1-393" fmla="*/ 0 w 6290632"/>
              <a:gd name="connsiteY1-394" fmla="*/ 24096 h 4133388"/>
              <a:gd name="connsiteX2-395" fmla="*/ 2886420 w 6290632"/>
              <a:gd name="connsiteY2-396" fmla="*/ 277484 h 4133388"/>
              <a:gd name="connsiteX3-397" fmla="*/ 1740665 w 6290632"/>
              <a:gd name="connsiteY3-398" fmla="*/ 883412 h 4133388"/>
              <a:gd name="connsiteX4-399" fmla="*/ 4109292 w 6290632"/>
              <a:gd name="connsiteY4-400" fmla="*/ 1467306 h 4133388"/>
              <a:gd name="connsiteX5-401" fmla="*/ 2203374 w 6290632"/>
              <a:gd name="connsiteY5-402" fmla="*/ 2557976 h 4133388"/>
              <a:gd name="connsiteX6-403" fmla="*/ 6290632 w 6290632"/>
              <a:gd name="connsiteY6-404" fmla="*/ 2998651 h 4133388"/>
              <a:gd name="connsiteX7-405" fmla="*/ 6290632 w 6290632"/>
              <a:gd name="connsiteY7-406" fmla="*/ 4133388 h 4133388"/>
              <a:gd name="connsiteX8-407" fmla="*/ 947451 w 6290632"/>
              <a:gd name="connsiteY8-408" fmla="*/ 2679162 h 4133388"/>
              <a:gd name="connsiteX9-409" fmla="*/ 2765234 w 6290632"/>
              <a:gd name="connsiteY9-410" fmla="*/ 1588492 h 4133388"/>
              <a:gd name="connsiteX10-411" fmla="*/ 771181 w 6290632"/>
              <a:gd name="connsiteY10-412" fmla="*/ 1015615 h 4133388"/>
              <a:gd name="connsiteX11-413" fmla="*/ 2214391 w 6290632"/>
              <a:gd name="connsiteY11-414" fmla="*/ 332569 h 4133388"/>
              <a:gd name="connsiteX12-415" fmla="*/ 0 w 6290632"/>
              <a:gd name="connsiteY12-416" fmla="*/ 354602 h 4133388"/>
              <a:gd name="connsiteX0-417" fmla="*/ 0 w 6290632"/>
              <a:gd name="connsiteY0-418" fmla="*/ 354602 h 4133388"/>
              <a:gd name="connsiteX1-419" fmla="*/ 0 w 6290632"/>
              <a:gd name="connsiteY1-420" fmla="*/ 24096 h 4133388"/>
              <a:gd name="connsiteX2-421" fmla="*/ 2886420 w 6290632"/>
              <a:gd name="connsiteY2-422" fmla="*/ 277484 h 4133388"/>
              <a:gd name="connsiteX3-423" fmla="*/ 1740665 w 6290632"/>
              <a:gd name="connsiteY3-424" fmla="*/ 883412 h 4133388"/>
              <a:gd name="connsiteX4-425" fmla="*/ 4109292 w 6290632"/>
              <a:gd name="connsiteY4-426" fmla="*/ 1467306 h 4133388"/>
              <a:gd name="connsiteX5-427" fmla="*/ 2203374 w 6290632"/>
              <a:gd name="connsiteY5-428" fmla="*/ 2557976 h 4133388"/>
              <a:gd name="connsiteX6-429" fmla="*/ 6290632 w 6290632"/>
              <a:gd name="connsiteY6-430" fmla="*/ 2998651 h 4133388"/>
              <a:gd name="connsiteX7-431" fmla="*/ 6290632 w 6290632"/>
              <a:gd name="connsiteY7-432" fmla="*/ 4133388 h 4133388"/>
              <a:gd name="connsiteX8-433" fmla="*/ 947451 w 6290632"/>
              <a:gd name="connsiteY8-434" fmla="*/ 2679162 h 4133388"/>
              <a:gd name="connsiteX9-435" fmla="*/ 2765234 w 6290632"/>
              <a:gd name="connsiteY9-436" fmla="*/ 1588492 h 4133388"/>
              <a:gd name="connsiteX10-437" fmla="*/ 771181 w 6290632"/>
              <a:gd name="connsiteY10-438" fmla="*/ 1015615 h 4133388"/>
              <a:gd name="connsiteX11-439" fmla="*/ 2214391 w 6290632"/>
              <a:gd name="connsiteY11-440" fmla="*/ 332569 h 4133388"/>
              <a:gd name="connsiteX12-441" fmla="*/ 0 w 6290632"/>
              <a:gd name="connsiteY12-442" fmla="*/ 354602 h 4133388"/>
              <a:gd name="connsiteX0-443" fmla="*/ 0 w 6290632"/>
              <a:gd name="connsiteY0-444" fmla="*/ 354602 h 4133388"/>
              <a:gd name="connsiteX1-445" fmla="*/ 0 w 6290632"/>
              <a:gd name="connsiteY1-446" fmla="*/ 24096 h 4133388"/>
              <a:gd name="connsiteX2-447" fmla="*/ 2886420 w 6290632"/>
              <a:gd name="connsiteY2-448" fmla="*/ 277484 h 4133388"/>
              <a:gd name="connsiteX3-449" fmla="*/ 1740665 w 6290632"/>
              <a:gd name="connsiteY3-450" fmla="*/ 883412 h 4133388"/>
              <a:gd name="connsiteX4-451" fmla="*/ 4109292 w 6290632"/>
              <a:gd name="connsiteY4-452" fmla="*/ 1467306 h 4133388"/>
              <a:gd name="connsiteX5-453" fmla="*/ 2203374 w 6290632"/>
              <a:gd name="connsiteY5-454" fmla="*/ 2557976 h 4133388"/>
              <a:gd name="connsiteX6-455" fmla="*/ 6290632 w 6290632"/>
              <a:gd name="connsiteY6-456" fmla="*/ 2998651 h 4133388"/>
              <a:gd name="connsiteX7-457" fmla="*/ 6290632 w 6290632"/>
              <a:gd name="connsiteY7-458" fmla="*/ 4133388 h 4133388"/>
              <a:gd name="connsiteX8-459" fmla="*/ 947451 w 6290632"/>
              <a:gd name="connsiteY8-460" fmla="*/ 2679162 h 4133388"/>
              <a:gd name="connsiteX9-461" fmla="*/ 2765234 w 6290632"/>
              <a:gd name="connsiteY9-462" fmla="*/ 1588492 h 4133388"/>
              <a:gd name="connsiteX10-463" fmla="*/ 771181 w 6290632"/>
              <a:gd name="connsiteY10-464" fmla="*/ 1015615 h 4133388"/>
              <a:gd name="connsiteX11-465" fmla="*/ 2214391 w 6290632"/>
              <a:gd name="connsiteY11-466" fmla="*/ 332569 h 4133388"/>
              <a:gd name="connsiteX12-467" fmla="*/ 0 w 6290632"/>
              <a:gd name="connsiteY12-468" fmla="*/ 354602 h 4133388"/>
              <a:gd name="connsiteX0-469" fmla="*/ 0 w 6290632"/>
              <a:gd name="connsiteY0-470" fmla="*/ 346420 h 4125206"/>
              <a:gd name="connsiteX1-471" fmla="*/ 0 w 6290632"/>
              <a:gd name="connsiteY1-472" fmla="*/ 15914 h 4125206"/>
              <a:gd name="connsiteX2-473" fmla="*/ 2886420 w 6290632"/>
              <a:gd name="connsiteY2-474" fmla="*/ 269302 h 4125206"/>
              <a:gd name="connsiteX3-475" fmla="*/ 1740665 w 6290632"/>
              <a:gd name="connsiteY3-476" fmla="*/ 875230 h 4125206"/>
              <a:gd name="connsiteX4-477" fmla="*/ 4109292 w 6290632"/>
              <a:gd name="connsiteY4-478" fmla="*/ 1459124 h 4125206"/>
              <a:gd name="connsiteX5-479" fmla="*/ 2203374 w 6290632"/>
              <a:gd name="connsiteY5-480" fmla="*/ 2549794 h 4125206"/>
              <a:gd name="connsiteX6-481" fmla="*/ 6290632 w 6290632"/>
              <a:gd name="connsiteY6-482" fmla="*/ 2990469 h 4125206"/>
              <a:gd name="connsiteX7-483" fmla="*/ 6290632 w 6290632"/>
              <a:gd name="connsiteY7-484" fmla="*/ 4125206 h 4125206"/>
              <a:gd name="connsiteX8-485" fmla="*/ 947451 w 6290632"/>
              <a:gd name="connsiteY8-486" fmla="*/ 2670980 h 4125206"/>
              <a:gd name="connsiteX9-487" fmla="*/ 2765234 w 6290632"/>
              <a:gd name="connsiteY9-488" fmla="*/ 1580310 h 4125206"/>
              <a:gd name="connsiteX10-489" fmla="*/ 771181 w 6290632"/>
              <a:gd name="connsiteY10-490" fmla="*/ 1007433 h 4125206"/>
              <a:gd name="connsiteX11-491" fmla="*/ 2214391 w 6290632"/>
              <a:gd name="connsiteY11-492" fmla="*/ 324387 h 4125206"/>
              <a:gd name="connsiteX12-493" fmla="*/ 0 w 6290632"/>
              <a:gd name="connsiteY12-494" fmla="*/ 346420 h 4125206"/>
              <a:gd name="connsiteX0-495" fmla="*/ 0 w 6290632"/>
              <a:gd name="connsiteY0-496" fmla="*/ 346420 h 4125206"/>
              <a:gd name="connsiteX1-497" fmla="*/ 0 w 6290632"/>
              <a:gd name="connsiteY1-498" fmla="*/ 15914 h 4125206"/>
              <a:gd name="connsiteX2-499" fmla="*/ 2886420 w 6290632"/>
              <a:gd name="connsiteY2-500" fmla="*/ 269302 h 4125206"/>
              <a:gd name="connsiteX3-501" fmla="*/ 1740665 w 6290632"/>
              <a:gd name="connsiteY3-502" fmla="*/ 875230 h 4125206"/>
              <a:gd name="connsiteX4-503" fmla="*/ 4109292 w 6290632"/>
              <a:gd name="connsiteY4-504" fmla="*/ 1459124 h 4125206"/>
              <a:gd name="connsiteX5-505" fmla="*/ 2203374 w 6290632"/>
              <a:gd name="connsiteY5-506" fmla="*/ 2549794 h 4125206"/>
              <a:gd name="connsiteX6-507" fmla="*/ 6290632 w 6290632"/>
              <a:gd name="connsiteY6-508" fmla="*/ 2990469 h 4125206"/>
              <a:gd name="connsiteX7-509" fmla="*/ 6290632 w 6290632"/>
              <a:gd name="connsiteY7-510" fmla="*/ 4125206 h 4125206"/>
              <a:gd name="connsiteX8-511" fmla="*/ 947451 w 6290632"/>
              <a:gd name="connsiteY8-512" fmla="*/ 2670980 h 4125206"/>
              <a:gd name="connsiteX9-513" fmla="*/ 2765234 w 6290632"/>
              <a:gd name="connsiteY9-514" fmla="*/ 1580310 h 4125206"/>
              <a:gd name="connsiteX10-515" fmla="*/ 771181 w 6290632"/>
              <a:gd name="connsiteY10-516" fmla="*/ 1007433 h 4125206"/>
              <a:gd name="connsiteX11-517" fmla="*/ 2214391 w 6290632"/>
              <a:gd name="connsiteY11-518" fmla="*/ 324387 h 4125206"/>
              <a:gd name="connsiteX12-519" fmla="*/ 0 w 6290632"/>
              <a:gd name="connsiteY12-520" fmla="*/ 346420 h 4125206"/>
              <a:gd name="connsiteX0-521" fmla="*/ 0 w 6290632"/>
              <a:gd name="connsiteY0-522" fmla="*/ 346420 h 4125206"/>
              <a:gd name="connsiteX1-523" fmla="*/ 0 w 6290632"/>
              <a:gd name="connsiteY1-524" fmla="*/ 15914 h 4125206"/>
              <a:gd name="connsiteX2-525" fmla="*/ 2886420 w 6290632"/>
              <a:gd name="connsiteY2-526" fmla="*/ 269302 h 4125206"/>
              <a:gd name="connsiteX3-527" fmla="*/ 1740665 w 6290632"/>
              <a:gd name="connsiteY3-528" fmla="*/ 875230 h 4125206"/>
              <a:gd name="connsiteX4-529" fmla="*/ 4109292 w 6290632"/>
              <a:gd name="connsiteY4-530" fmla="*/ 1459124 h 4125206"/>
              <a:gd name="connsiteX5-531" fmla="*/ 2203374 w 6290632"/>
              <a:gd name="connsiteY5-532" fmla="*/ 2549794 h 4125206"/>
              <a:gd name="connsiteX6-533" fmla="*/ 6290632 w 6290632"/>
              <a:gd name="connsiteY6-534" fmla="*/ 2990469 h 4125206"/>
              <a:gd name="connsiteX7-535" fmla="*/ 6290632 w 6290632"/>
              <a:gd name="connsiteY7-536" fmla="*/ 4125206 h 4125206"/>
              <a:gd name="connsiteX8-537" fmla="*/ 947451 w 6290632"/>
              <a:gd name="connsiteY8-538" fmla="*/ 2670980 h 4125206"/>
              <a:gd name="connsiteX9-539" fmla="*/ 2765234 w 6290632"/>
              <a:gd name="connsiteY9-540" fmla="*/ 1580310 h 4125206"/>
              <a:gd name="connsiteX10-541" fmla="*/ 771181 w 6290632"/>
              <a:gd name="connsiteY10-542" fmla="*/ 1007433 h 4125206"/>
              <a:gd name="connsiteX11-543" fmla="*/ 2214391 w 6290632"/>
              <a:gd name="connsiteY11-544" fmla="*/ 324387 h 4125206"/>
              <a:gd name="connsiteX12-545" fmla="*/ 0 w 6290632"/>
              <a:gd name="connsiteY12-546" fmla="*/ 346420 h 4125206"/>
              <a:gd name="connsiteX0-547" fmla="*/ 0 w 6290632"/>
              <a:gd name="connsiteY0-548" fmla="*/ 346420 h 4125206"/>
              <a:gd name="connsiteX1-549" fmla="*/ 0 w 6290632"/>
              <a:gd name="connsiteY1-550" fmla="*/ 15914 h 4125206"/>
              <a:gd name="connsiteX2-551" fmla="*/ 2886420 w 6290632"/>
              <a:gd name="connsiteY2-552" fmla="*/ 269302 h 4125206"/>
              <a:gd name="connsiteX3-553" fmla="*/ 1740665 w 6290632"/>
              <a:gd name="connsiteY3-554" fmla="*/ 875230 h 4125206"/>
              <a:gd name="connsiteX4-555" fmla="*/ 4109292 w 6290632"/>
              <a:gd name="connsiteY4-556" fmla="*/ 1459124 h 4125206"/>
              <a:gd name="connsiteX5-557" fmla="*/ 2203374 w 6290632"/>
              <a:gd name="connsiteY5-558" fmla="*/ 2549794 h 4125206"/>
              <a:gd name="connsiteX6-559" fmla="*/ 6290632 w 6290632"/>
              <a:gd name="connsiteY6-560" fmla="*/ 2990469 h 4125206"/>
              <a:gd name="connsiteX7-561" fmla="*/ 6290632 w 6290632"/>
              <a:gd name="connsiteY7-562" fmla="*/ 4125206 h 4125206"/>
              <a:gd name="connsiteX8-563" fmla="*/ 947451 w 6290632"/>
              <a:gd name="connsiteY8-564" fmla="*/ 2670980 h 4125206"/>
              <a:gd name="connsiteX9-565" fmla="*/ 2765234 w 6290632"/>
              <a:gd name="connsiteY9-566" fmla="*/ 1580310 h 4125206"/>
              <a:gd name="connsiteX10-567" fmla="*/ 771181 w 6290632"/>
              <a:gd name="connsiteY10-568" fmla="*/ 1007433 h 4125206"/>
              <a:gd name="connsiteX11-569" fmla="*/ 2214391 w 6290632"/>
              <a:gd name="connsiteY11-570" fmla="*/ 324387 h 4125206"/>
              <a:gd name="connsiteX12-571" fmla="*/ 0 w 6290632"/>
              <a:gd name="connsiteY12-572" fmla="*/ 346420 h 41252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6290632" h="4125206">
                <a:moveTo>
                  <a:pt x="0" y="346420"/>
                </a:moveTo>
                <a:lnTo>
                  <a:pt x="0" y="15914"/>
                </a:lnTo>
                <a:cubicBezTo>
                  <a:pt x="984174" y="1225"/>
                  <a:pt x="2893765" y="-68549"/>
                  <a:pt x="2886420" y="269302"/>
                </a:cubicBezTo>
                <a:cubicBezTo>
                  <a:pt x="2868059" y="515344"/>
                  <a:pt x="1736993" y="684271"/>
                  <a:pt x="1740665" y="875230"/>
                </a:cubicBezTo>
                <a:cubicBezTo>
                  <a:pt x="1748010" y="1036811"/>
                  <a:pt x="4090931" y="1143308"/>
                  <a:pt x="4109292" y="1459124"/>
                </a:cubicBezTo>
                <a:cubicBezTo>
                  <a:pt x="4101947" y="1701495"/>
                  <a:pt x="2188685" y="2208270"/>
                  <a:pt x="2203374" y="2549794"/>
                </a:cubicBezTo>
                <a:cubicBezTo>
                  <a:pt x="2221736" y="2740753"/>
                  <a:pt x="4035847" y="3074931"/>
                  <a:pt x="6290632" y="2990469"/>
                </a:cubicBezTo>
                <a:lnTo>
                  <a:pt x="6290632" y="4125206"/>
                </a:lnTo>
                <a:cubicBezTo>
                  <a:pt x="2702806" y="4103172"/>
                  <a:pt x="965812" y="3475211"/>
                  <a:pt x="947451" y="2670980"/>
                </a:cubicBezTo>
                <a:cubicBezTo>
                  <a:pt x="980502" y="2020984"/>
                  <a:pt x="2754217" y="1723530"/>
                  <a:pt x="2765234" y="1580310"/>
                </a:cubicBezTo>
                <a:cubicBezTo>
                  <a:pt x="2761562" y="1411385"/>
                  <a:pt x="785870" y="1264493"/>
                  <a:pt x="771181" y="1007433"/>
                </a:cubicBezTo>
                <a:cubicBezTo>
                  <a:pt x="778526" y="779751"/>
                  <a:pt x="1733321" y="552069"/>
                  <a:pt x="2214391" y="324387"/>
                </a:cubicBezTo>
                <a:lnTo>
                  <a:pt x="0" y="34642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任意多边形 48"/>
          <p:cNvSpPr/>
          <p:nvPr/>
        </p:nvSpPr>
        <p:spPr>
          <a:xfrm>
            <a:off x="3117773" y="2606257"/>
            <a:ext cx="6290632" cy="3442003"/>
          </a:xfrm>
          <a:custGeom>
            <a:avLst/>
            <a:gdLst>
              <a:gd name="connsiteX0" fmla="*/ 0 w 6290632"/>
              <a:gd name="connsiteY0" fmla="*/ 4741 h 3442003"/>
              <a:gd name="connsiteX1" fmla="*/ 2577947 w 6290632"/>
              <a:gd name="connsiteY1" fmla="*/ 114909 h 3442003"/>
              <a:gd name="connsiteX2" fmla="*/ 1112704 w 6290632"/>
              <a:gd name="connsiteY2" fmla="*/ 775921 h 3442003"/>
              <a:gd name="connsiteX3" fmla="*/ 3470314 w 6290632"/>
              <a:gd name="connsiteY3" fmla="*/ 1293714 h 3442003"/>
              <a:gd name="connsiteX4" fmla="*/ 1564396 w 6290632"/>
              <a:gd name="connsiteY4" fmla="*/ 2571671 h 3442003"/>
              <a:gd name="connsiteX5" fmla="*/ 6290632 w 6290632"/>
              <a:gd name="connsiteY5" fmla="*/ 3442003 h 3442003"/>
              <a:gd name="connsiteX0-1" fmla="*/ 0 w 6290632"/>
              <a:gd name="connsiteY0-2" fmla="*/ 4741 h 3442003"/>
              <a:gd name="connsiteX1-3" fmla="*/ 2577947 w 6290632"/>
              <a:gd name="connsiteY1-4" fmla="*/ 114909 h 3442003"/>
              <a:gd name="connsiteX2-5" fmla="*/ 1112704 w 6290632"/>
              <a:gd name="connsiteY2-6" fmla="*/ 775921 h 3442003"/>
              <a:gd name="connsiteX3-7" fmla="*/ 3470314 w 6290632"/>
              <a:gd name="connsiteY3-8" fmla="*/ 1293714 h 3442003"/>
              <a:gd name="connsiteX4-9" fmla="*/ 1564396 w 6290632"/>
              <a:gd name="connsiteY4-10" fmla="*/ 2571671 h 3442003"/>
              <a:gd name="connsiteX5-11" fmla="*/ 6290632 w 6290632"/>
              <a:gd name="connsiteY5-12" fmla="*/ 3442003 h 344200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290632" h="3442003">
                <a:moveTo>
                  <a:pt x="0" y="4741"/>
                </a:moveTo>
                <a:cubicBezTo>
                  <a:pt x="1196248" y="-4440"/>
                  <a:pt x="2392496" y="-13621"/>
                  <a:pt x="2577947" y="114909"/>
                </a:cubicBezTo>
                <a:cubicBezTo>
                  <a:pt x="2763398" y="243439"/>
                  <a:pt x="963976" y="579454"/>
                  <a:pt x="1112704" y="775921"/>
                </a:cubicBezTo>
                <a:cubicBezTo>
                  <a:pt x="1261432" y="972388"/>
                  <a:pt x="3395032" y="994422"/>
                  <a:pt x="3470314" y="1293714"/>
                </a:cubicBezTo>
                <a:cubicBezTo>
                  <a:pt x="3545596" y="1593006"/>
                  <a:pt x="1094343" y="1960235"/>
                  <a:pt x="1564396" y="2571671"/>
                </a:cubicBezTo>
                <a:cubicBezTo>
                  <a:pt x="2034449" y="3183107"/>
                  <a:pt x="4162540" y="3185861"/>
                  <a:pt x="6290632" y="3442003"/>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096803" y="2141156"/>
            <a:ext cx="2174023" cy="2138172"/>
            <a:chOff x="5012590" y="1221285"/>
            <a:chExt cx="2519586" cy="2478035"/>
          </a:xfrm>
        </p:grpSpPr>
        <p:sp>
          <p:nvSpPr>
            <p:cNvPr id="10" name="椭圆 9"/>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5055491" y="1221285"/>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a:solidFill>
                    <a:prstClr val="white"/>
                  </a:solidFill>
                </a:rPr>
                <a:t>Q</a:t>
              </a:r>
              <a:endParaRPr lang="zh-CN" altLang="en-US" sz="9600" dirty="0">
                <a:solidFill>
                  <a:prstClr val="white"/>
                </a:solidFill>
              </a:endParaRPr>
            </a:p>
          </p:txBody>
        </p:sp>
      </p:grpSp>
      <p:grpSp>
        <p:nvGrpSpPr>
          <p:cNvPr id="13" name="组合 12"/>
          <p:cNvGrpSpPr/>
          <p:nvPr/>
        </p:nvGrpSpPr>
        <p:grpSpPr>
          <a:xfrm>
            <a:off x="4855633" y="3930985"/>
            <a:ext cx="2174023" cy="2170662"/>
            <a:chOff x="5012590" y="1183631"/>
            <a:chExt cx="2519586" cy="2515689"/>
          </a:xfrm>
        </p:grpSpPr>
        <p:sp>
          <p:nvSpPr>
            <p:cNvPr id="14" name="椭圆 13"/>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椭圆 14"/>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椭圆 15"/>
            <p:cNvSpPr/>
            <p:nvPr/>
          </p:nvSpPr>
          <p:spPr>
            <a:xfrm>
              <a:off x="5055494" y="1183631"/>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a:solidFill>
                    <a:prstClr val="white"/>
                  </a:solidFill>
                </a:rPr>
                <a:t>&amp;</a:t>
              </a:r>
              <a:endParaRPr lang="zh-CN" altLang="en-US" sz="9600" dirty="0">
                <a:solidFill>
                  <a:prstClr val="white"/>
                </a:solidFill>
              </a:endParaRPr>
            </a:p>
          </p:txBody>
        </p:sp>
      </p:grpSp>
      <p:grpSp>
        <p:nvGrpSpPr>
          <p:cNvPr id="17" name="组合 16"/>
          <p:cNvGrpSpPr/>
          <p:nvPr/>
        </p:nvGrpSpPr>
        <p:grpSpPr>
          <a:xfrm>
            <a:off x="8215397" y="1290828"/>
            <a:ext cx="2174023" cy="2138172"/>
            <a:chOff x="5012590" y="1221285"/>
            <a:chExt cx="2519586" cy="2478035"/>
          </a:xfrm>
        </p:grpSpPr>
        <p:sp>
          <p:nvSpPr>
            <p:cNvPr id="18" name="椭圆 17"/>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椭圆 18"/>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椭圆 19"/>
            <p:cNvSpPr/>
            <p:nvPr/>
          </p:nvSpPr>
          <p:spPr>
            <a:xfrm>
              <a:off x="5055491" y="1221285"/>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a:solidFill>
                    <a:prstClr val="white"/>
                  </a:solidFill>
                </a:rPr>
                <a:t>A</a:t>
              </a:r>
              <a:endParaRPr lang="zh-CN" altLang="en-US" sz="9600" dirty="0">
                <a:solidFill>
                  <a:prstClr val="white"/>
                </a:solidFill>
              </a:endParaRPr>
            </a:p>
          </p:txBody>
        </p:sp>
      </p:grpSp>
      <p:grpSp>
        <p:nvGrpSpPr>
          <p:cNvPr id="21" name="组合 20"/>
          <p:cNvGrpSpPr/>
          <p:nvPr/>
        </p:nvGrpSpPr>
        <p:grpSpPr>
          <a:xfrm>
            <a:off x="4047033" y="539811"/>
            <a:ext cx="4097933" cy="770969"/>
            <a:chOff x="4257796" y="584262"/>
            <a:chExt cx="3632495" cy="683403"/>
          </a:xfrm>
        </p:grpSpPr>
        <p:sp>
          <p:nvSpPr>
            <p:cNvPr id="22"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23"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24"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5086298" y="1191992"/>
              <a:ext cx="1975492" cy="49074"/>
              <a:chOff x="5108253" y="1177442"/>
              <a:chExt cx="1975492" cy="49074"/>
            </a:xfrm>
          </p:grpSpPr>
          <p:cxnSp>
            <p:nvCxnSpPr>
              <p:cNvPr id="26" name="直接连接符 25"/>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28" name="文本框 27"/>
          <p:cNvSpPr txBox="1"/>
          <p:nvPr/>
        </p:nvSpPr>
        <p:spPr>
          <a:xfrm>
            <a:off x="4466435" y="667062"/>
            <a:ext cx="3283521" cy="523220"/>
          </a:xfrm>
          <a:prstGeom prst="rect">
            <a:avLst/>
          </a:prstGeom>
          <a:noFill/>
        </p:spPr>
        <p:txBody>
          <a:bodyPr wrap="square" rtlCol="0">
            <a:spAutoFit/>
          </a:bodyPr>
          <a:lstStyle/>
          <a:p>
            <a:pPr algn="ctr"/>
            <a:r>
              <a:rPr lang="en-US" altLang="zh-CN" sz="2800" dirty="0"/>
              <a:t>Q and A</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4047033" y="539811"/>
            <a:ext cx="4097933" cy="770969"/>
            <a:chOff x="4257796" y="584262"/>
            <a:chExt cx="3632495" cy="683403"/>
          </a:xfrm>
        </p:grpSpPr>
        <p:sp>
          <p:nvSpPr>
            <p:cNvPr id="22"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23"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24"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5086298" y="1191992"/>
              <a:ext cx="1975492" cy="49074"/>
              <a:chOff x="5108253" y="1177442"/>
              <a:chExt cx="1975492" cy="49074"/>
            </a:xfrm>
          </p:grpSpPr>
          <p:cxnSp>
            <p:nvCxnSpPr>
              <p:cNvPr id="26" name="直接连接符 25"/>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28" name="文本框 27"/>
          <p:cNvSpPr txBox="1"/>
          <p:nvPr/>
        </p:nvSpPr>
        <p:spPr>
          <a:xfrm>
            <a:off x="4466435" y="667062"/>
            <a:ext cx="3283521" cy="523220"/>
          </a:xfrm>
          <a:prstGeom prst="rect">
            <a:avLst/>
          </a:prstGeom>
          <a:noFill/>
        </p:spPr>
        <p:txBody>
          <a:bodyPr wrap="square" rtlCol="0">
            <a:spAutoFit/>
          </a:bodyPr>
          <a:lstStyle/>
          <a:p>
            <a:pPr algn="ctr"/>
            <a:r>
              <a:rPr lang="en-US" altLang="zh-CN" sz="2800" dirty="0"/>
              <a:t>Q and A</a:t>
            </a:r>
            <a:endParaRPr lang="zh-CN" altLang="en-US" sz="2800" dirty="0"/>
          </a:p>
        </p:txBody>
      </p:sp>
      <p:cxnSp>
        <p:nvCxnSpPr>
          <p:cNvPr id="29" name="直接连接符 28"/>
          <p:cNvCxnSpPr/>
          <p:nvPr/>
        </p:nvCxnSpPr>
        <p:spPr>
          <a:xfrm flipH="1">
            <a:off x="2469426" y="3286611"/>
            <a:ext cx="7253147" cy="0"/>
          </a:xfrm>
          <a:prstGeom prst="line">
            <a:avLst/>
          </a:prstGeom>
          <a:ln w="22225">
            <a:solidFill>
              <a:schemeClr val="tx1">
                <a:lumMod val="85000"/>
                <a:lumOff val="1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3287003" y="2774221"/>
            <a:ext cx="5617992" cy="461665"/>
          </a:xfrm>
          <a:prstGeom prst="rect">
            <a:avLst/>
          </a:prstGeom>
          <a:noFill/>
        </p:spPr>
        <p:txBody>
          <a:bodyPr wrap="square" rtlCol="0">
            <a:spAutoFit/>
          </a:bodyPr>
          <a:lstStyle/>
          <a:p>
            <a:r>
              <a:rPr lang="en-US" altLang="zh-CN" sz="2400" b="1" dirty="0">
                <a:latin typeface="+mn-ea"/>
              </a:rPr>
              <a:t>02 ·</a:t>
            </a:r>
            <a:r>
              <a:rPr lang="en-US" altLang="zh-CN" sz="2400" dirty="0"/>
              <a:t>RAID</a:t>
            </a:r>
            <a:r>
              <a:rPr lang="zh-CN" altLang="en-US" sz="2400" dirty="0"/>
              <a:t>备用磁盘增加</a:t>
            </a:r>
            <a:r>
              <a:rPr lang="en-US" altLang="zh-CN" sz="2400" dirty="0"/>
              <a:t>TCO</a:t>
            </a:r>
            <a:endParaRPr lang="en-US" altLang="zh-CN" sz="2400" b="1" dirty="0">
              <a:latin typeface="+mn-ea"/>
            </a:endParaRPr>
          </a:p>
        </p:txBody>
      </p:sp>
      <p:cxnSp>
        <p:nvCxnSpPr>
          <p:cNvPr id="31" name="直接连接符 30"/>
          <p:cNvCxnSpPr/>
          <p:nvPr/>
        </p:nvCxnSpPr>
        <p:spPr>
          <a:xfrm flipH="1">
            <a:off x="2469426" y="4091532"/>
            <a:ext cx="7253147" cy="0"/>
          </a:xfrm>
          <a:prstGeom prst="line">
            <a:avLst/>
          </a:prstGeom>
          <a:ln w="22225">
            <a:solidFill>
              <a:schemeClr val="tx1">
                <a:lumMod val="85000"/>
                <a:lumOff val="1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3287004" y="3579142"/>
            <a:ext cx="5617992" cy="461665"/>
          </a:xfrm>
          <a:prstGeom prst="rect">
            <a:avLst/>
          </a:prstGeom>
          <a:noFill/>
        </p:spPr>
        <p:txBody>
          <a:bodyPr wrap="square" rtlCol="0">
            <a:spAutoFit/>
          </a:bodyPr>
          <a:lstStyle/>
          <a:p>
            <a:r>
              <a:rPr lang="en-US" altLang="zh-CN" sz="2400" b="1" dirty="0">
                <a:latin typeface="+mn-ea"/>
              </a:rPr>
              <a:t>03 ·</a:t>
            </a:r>
            <a:r>
              <a:rPr lang="en-US" altLang="zh-CN" sz="2400" dirty="0"/>
              <a:t>RAID</a:t>
            </a:r>
            <a:r>
              <a:rPr lang="zh-CN" altLang="en-US" sz="2400" dirty="0"/>
              <a:t>费用高昂且高度依赖硬件</a:t>
            </a:r>
            <a:endParaRPr lang="en-US" altLang="zh-CN" sz="2400" b="1" dirty="0">
              <a:latin typeface="+mn-ea"/>
            </a:endParaRPr>
          </a:p>
        </p:txBody>
      </p:sp>
      <p:cxnSp>
        <p:nvCxnSpPr>
          <p:cNvPr id="33" name="直接连接符 32"/>
          <p:cNvCxnSpPr/>
          <p:nvPr/>
        </p:nvCxnSpPr>
        <p:spPr>
          <a:xfrm flipH="1">
            <a:off x="2469426" y="4896453"/>
            <a:ext cx="7253147" cy="0"/>
          </a:xfrm>
          <a:prstGeom prst="line">
            <a:avLst/>
          </a:prstGeom>
          <a:ln w="22225">
            <a:solidFill>
              <a:schemeClr val="tx1">
                <a:lumMod val="85000"/>
                <a:lumOff val="1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287004" y="4384063"/>
            <a:ext cx="5617992" cy="461665"/>
          </a:xfrm>
          <a:prstGeom prst="rect">
            <a:avLst/>
          </a:prstGeom>
          <a:noFill/>
        </p:spPr>
        <p:txBody>
          <a:bodyPr wrap="square" rtlCol="0">
            <a:spAutoFit/>
          </a:bodyPr>
          <a:lstStyle/>
          <a:p>
            <a:r>
              <a:rPr lang="en-US" altLang="zh-CN" sz="2400" b="1" dirty="0">
                <a:latin typeface="+mn-ea"/>
              </a:rPr>
              <a:t>04 ·</a:t>
            </a:r>
            <a:r>
              <a:rPr lang="en-US" altLang="zh-CN" sz="2400" dirty="0"/>
              <a:t>RAID</a:t>
            </a:r>
            <a:r>
              <a:rPr lang="zh-CN" altLang="en-US" sz="2400" dirty="0"/>
              <a:t>日益增长的</a:t>
            </a:r>
            <a:r>
              <a:rPr lang="en-US" altLang="zh-CN" sz="2400" dirty="0"/>
              <a:t>RAID</a:t>
            </a:r>
            <a:r>
              <a:rPr lang="zh-CN" altLang="en-US" sz="2400" dirty="0"/>
              <a:t>组正面临挑战</a:t>
            </a:r>
            <a:endParaRPr lang="en-US" altLang="zh-CN" sz="2400" b="1" dirty="0">
              <a:latin typeface="+mn-ea"/>
            </a:endParaRPr>
          </a:p>
        </p:txBody>
      </p:sp>
      <p:cxnSp>
        <p:nvCxnSpPr>
          <p:cNvPr id="35" name="直接连接符 34"/>
          <p:cNvCxnSpPr/>
          <p:nvPr/>
        </p:nvCxnSpPr>
        <p:spPr>
          <a:xfrm flipH="1">
            <a:off x="2469426" y="5701373"/>
            <a:ext cx="7253147" cy="0"/>
          </a:xfrm>
          <a:prstGeom prst="line">
            <a:avLst/>
          </a:prstGeom>
          <a:ln w="22225">
            <a:solidFill>
              <a:schemeClr val="tx1">
                <a:lumMod val="85000"/>
                <a:lumOff val="1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3287004" y="5188983"/>
            <a:ext cx="5617992" cy="461665"/>
          </a:xfrm>
          <a:prstGeom prst="rect">
            <a:avLst/>
          </a:prstGeom>
          <a:noFill/>
        </p:spPr>
        <p:txBody>
          <a:bodyPr wrap="square" rtlCol="0">
            <a:spAutoFit/>
          </a:bodyPr>
          <a:lstStyle/>
          <a:p>
            <a:r>
              <a:rPr lang="en-US" altLang="zh-CN" sz="2400" b="1" dirty="0">
                <a:latin typeface="+mn-ea"/>
              </a:rPr>
              <a:t>05 ·</a:t>
            </a:r>
            <a:r>
              <a:rPr lang="zh-CN" altLang="en-US" sz="2400" dirty="0"/>
              <a:t>不再被看好的</a:t>
            </a:r>
            <a:r>
              <a:rPr lang="en-US" altLang="zh-CN" sz="2400" dirty="0"/>
              <a:t>RAID</a:t>
            </a:r>
            <a:r>
              <a:rPr lang="zh-CN" altLang="en-US" sz="2400" dirty="0"/>
              <a:t>可靠性模型</a:t>
            </a:r>
            <a:endParaRPr lang="en-US" altLang="zh-CN" sz="2400" b="1" dirty="0">
              <a:latin typeface="+mn-ea"/>
            </a:endParaRPr>
          </a:p>
        </p:txBody>
      </p:sp>
      <p:cxnSp>
        <p:nvCxnSpPr>
          <p:cNvPr id="37" name="直接连接符 36"/>
          <p:cNvCxnSpPr/>
          <p:nvPr/>
        </p:nvCxnSpPr>
        <p:spPr>
          <a:xfrm flipH="1">
            <a:off x="2469426" y="2568154"/>
            <a:ext cx="7253147" cy="0"/>
          </a:xfrm>
          <a:prstGeom prst="line">
            <a:avLst/>
          </a:prstGeom>
          <a:ln w="22225">
            <a:solidFill>
              <a:schemeClr val="tx1">
                <a:lumMod val="85000"/>
                <a:lumOff val="1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3299199" y="1968468"/>
            <a:ext cx="5617992" cy="461665"/>
          </a:xfrm>
          <a:prstGeom prst="rect">
            <a:avLst/>
          </a:prstGeom>
          <a:noFill/>
        </p:spPr>
        <p:txBody>
          <a:bodyPr wrap="square" rtlCol="0">
            <a:spAutoFit/>
          </a:bodyPr>
          <a:lstStyle/>
          <a:p>
            <a:r>
              <a:rPr lang="en-US" altLang="zh-CN" sz="2400" b="1" dirty="0">
                <a:latin typeface="+mn-ea"/>
              </a:rPr>
              <a:t>01 ·</a:t>
            </a:r>
            <a:r>
              <a:rPr lang="en-US" altLang="zh-CN" sz="2400" dirty="0"/>
              <a:t>RAID</a:t>
            </a:r>
            <a:r>
              <a:rPr lang="zh-CN" altLang="en-US" sz="2400" dirty="0"/>
              <a:t>重建困难重重</a:t>
            </a:r>
            <a:endParaRPr lang="en-US" altLang="zh-CN" sz="2400" b="1" dirty="0">
              <a:latin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096803" y="2141156"/>
            <a:ext cx="2174023" cy="2138172"/>
            <a:chOff x="5012590" y="1221285"/>
            <a:chExt cx="2519586" cy="2478035"/>
          </a:xfrm>
        </p:grpSpPr>
        <p:sp>
          <p:nvSpPr>
            <p:cNvPr id="10" name="椭圆 9"/>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5055491" y="1221285"/>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a:solidFill>
                    <a:prstClr val="white"/>
                  </a:solidFill>
                </a:rPr>
                <a:t>Q</a:t>
              </a:r>
              <a:endParaRPr lang="zh-CN" altLang="en-US" sz="9600" dirty="0">
                <a:solidFill>
                  <a:prstClr val="white"/>
                </a:solidFill>
              </a:endParaRPr>
            </a:p>
          </p:txBody>
        </p:sp>
      </p:grpSp>
      <p:grpSp>
        <p:nvGrpSpPr>
          <p:cNvPr id="13" name="组合 12"/>
          <p:cNvGrpSpPr/>
          <p:nvPr/>
        </p:nvGrpSpPr>
        <p:grpSpPr>
          <a:xfrm>
            <a:off x="4855633" y="3930985"/>
            <a:ext cx="2174023" cy="2170662"/>
            <a:chOff x="5012590" y="1183631"/>
            <a:chExt cx="2519586" cy="2515689"/>
          </a:xfrm>
        </p:grpSpPr>
        <p:sp>
          <p:nvSpPr>
            <p:cNvPr id="14" name="椭圆 13"/>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椭圆 14"/>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椭圆 15"/>
            <p:cNvSpPr/>
            <p:nvPr/>
          </p:nvSpPr>
          <p:spPr>
            <a:xfrm>
              <a:off x="5055494" y="1183631"/>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a:solidFill>
                    <a:prstClr val="white"/>
                  </a:solidFill>
                </a:rPr>
                <a:t>&amp;</a:t>
              </a:r>
              <a:endParaRPr lang="zh-CN" altLang="en-US" sz="9600" dirty="0">
                <a:solidFill>
                  <a:prstClr val="white"/>
                </a:solidFill>
              </a:endParaRPr>
            </a:p>
          </p:txBody>
        </p:sp>
      </p:grpSp>
      <p:grpSp>
        <p:nvGrpSpPr>
          <p:cNvPr id="17" name="组合 16"/>
          <p:cNvGrpSpPr/>
          <p:nvPr/>
        </p:nvGrpSpPr>
        <p:grpSpPr>
          <a:xfrm>
            <a:off x="8215397" y="1290828"/>
            <a:ext cx="2174023" cy="2138172"/>
            <a:chOff x="5012590" y="1221285"/>
            <a:chExt cx="2519586" cy="2478035"/>
          </a:xfrm>
        </p:grpSpPr>
        <p:sp>
          <p:nvSpPr>
            <p:cNvPr id="18" name="椭圆 17"/>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椭圆 18"/>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椭圆 19"/>
            <p:cNvSpPr/>
            <p:nvPr/>
          </p:nvSpPr>
          <p:spPr>
            <a:xfrm>
              <a:off x="5055491" y="1221285"/>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a:solidFill>
                    <a:prstClr val="white"/>
                  </a:solidFill>
                </a:rPr>
                <a:t>A</a:t>
              </a:r>
              <a:endParaRPr lang="zh-CN" altLang="en-US" sz="9600" dirty="0">
                <a:solidFill>
                  <a:prstClr val="white"/>
                </a:solidFill>
              </a:endParaRPr>
            </a:p>
          </p:txBody>
        </p:sp>
      </p:grpSp>
      <p:grpSp>
        <p:nvGrpSpPr>
          <p:cNvPr id="21" name="组合 20"/>
          <p:cNvGrpSpPr/>
          <p:nvPr/>
        </p:nvGrpSpPr>
        <p:grpSpPr>
          <a:xfrm>
            <a:off x="4047033" y="539811"/>
            <a:ext cx="4097933" cy="770969"/>
            <a:chOff x="4257796" y="584262"/>
            <a:chExt cx="3632495" cy="683403"/>
          </a:xfrm>
        </p:grpSpPr>
        <p:sp>
          <p:nvSpPr>
            <p:cNvPr id="22"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23"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24"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5086298" y="1191992"/>
              <a:ext cx="1975492" cy="49074"/>
              <a:chOff x="5108253" y="1177442"/>
              <a:chExt cx="1975492" cy="49074"/>
            </a:xfrm>
          </p:grpSpPr>
          <p:cxnSp>
            <p:nvCxnSpPr>
              <p:cNvPr id="26" name="直接连接符 25"/>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28" name="文本框 27"/>
          <p:cNvSpPr txBox="1"/>
          <p:nvPr/>
        </p:nvSpPr>
        <p:spPr>
          <a:xfrm>
            <a:off x="4466435" y="667062"/>
            <a:ext cx="3283521" cy="523220"/>
          </a:xfrm>
          <a:prstGeom prst="rect">
            <a:avLst/>
          </a:prstGeom>
          <a:noFill/>
        </p:spPr>
        <p:txBody>
          <a:bodyPr wrap="square" rtlCol="0">
            <a:spAutoFit/>
          </a:bodyPr>
          <a:lstStyle/>
          <a:p>
            <a:pPr algn="ctr"/>
            <a:r>
              <a:rPr lang="en-US" altLang="zh-CN" sz="2800" dirty="0"/>
              <a:t>Q and A</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479812" y="1825186"/>
            <a:ext cx="3232375" cy="3207627"/>
            <a:chOff x="4985288" y="1224585"/>
            <a:chExt cx="2546888" cy="2527388"/>
          </a:xfrm>
        </p:grpSpPr>
        <p:sp>
          <p:nvSpPr>
            <p:cNvPr id="4" name="椭圆 3"/>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椭圆 4"/>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文本框 8"/>
          <p:cNvSpPr txBox="1"/>
          <p:nvPr/>
        </p:nvSpPr>
        <p:spPr>
          <a:xfrm>
            <a:off x="3350720" y="2941802"/>
            <a:ext cx="5490558" cy="923330"/>
          </a:xfrm>
          <a:prstGeom prst="rect">
            <a:avLst/>
          </a:prstGeom>
          <a:noFill/>
        </p:spPr>
        <p:txBody>
          <a:bodyPr wrap="square" rtlCol="0">
            <a:spAutoFit/>
          </a:bodyPr>
          <a:lstStyle/>
          <a:p>
            <a:pPr algn="ctr"/>
            <a:r>
              <a:rPr lang="en-US" altLang="zh-CN" sz="5400" b="1" dirty="0">
                <a:solidFill>
                  <a:prstClr val="white"/>
                </a:solidFill>
                <a:latin typeface="Adobe Devanagari" panose="02040503050201020203" pitchFamily="18" charset="0"/>
                <a:ea typeface="张海山锐线体简" panose="02000000000000000000" pitchFamily="2" charset="-122"/>
                <a:cs typeface="Adobe Devanagari" panose="02040503050201020203" pitchFamily="18" charset="0"/>
              </a:rPr>
              <a:t>THANKS</a:t>
            </a:r>
            <a:endParaRPr lang="en-US" altLang="zh-CN" sz="5400" b="1" dirty="0">
              <a:solidFill>
                <a:prstClr val="white"/>
              </a:solidFill>
              <a:latin typeface="Adobe Devanagari" panose="02040503050201020203" pitchFamily="18" charset="0"/>
              <a:ea typeface="张海山锐线体简" panose="02000000000000000000" pitchFamily="2" charset="-122"/>
              <a:cs typeface="Adobe Devanagari" panose="02040503050201020203" pitchFamily="18" charset="0"/>
            </a:endParaRPr>
          </a:p>
        </p:txBody>
      </p:sp>
      <p:sp>
        <p:nvSpPr>
          <p:cNvPr id="13"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solidFill>
                <a:prstClr val="black"/>
              </a:solidFill>
            </a:endParaRPr>
          </a:p>
        </p:txBody>
      </p:sp>
      <p:cxnSp>
        <p:nvCxnSpPr>
          <p:cNvPr id="15" name="直接连接符 14"/>
          <p:cNvCxnSpPr/>
          <p:nvPr/>
        </p:nvCxnSpPr>
        <p:spPr>
          <a:xfrm>
            <a:off x="7997125" y="3429000"/>
            <a:ext cx="3704095" cy="0"/>
          </a:xfrm>
          <a:prstGeom prst="line">
            <a:avLst/>
          </a:prstGeom>
          <a:ln w="22225">
            <a:solidFill>
              <a:schemeClr val="tx1">
                <a:lumMod val="85000"/>
                <a:lumOff val="15000"/>
              </a:schemeClr>
            </a:solidFill>
            <a:prstDash val="sysDot"/>
            <a:tailEnd type="diamo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446868" y="3426101"/>
            <a:ext cx="3704095" cy="0"/>
          </a:xfrm>
          <a:prstGeom prst="line">
            <a:avLst/>
          </a:prstGeom>
          <a:ln w="22225">
            <a:solidFill>
              <a:schemeClr val="tx1">
                <a:lumMod val="85000"/>
                <a:lumOff val="15000"/>
              </a:schemeClr>
            </a:solidFill>
            <a:prstDash val="sysDot"/>
            <a:tailEnd type="diamond"/>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41"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38" name="组合 37"/>
          <p:cNvGrpSpPr/>
          <p:nvPr/>
        </p:nvGrpSpPr>
        <p:grpSpPr>
          <a:xfrm>
            <a:off x="5086298" y="1191992"/>
            <a:ext cx="1975492" cy="49074"/>
            <a:chOff x="5108253" y="1177442"/>
            <a:chExt cx="1975492" cy="49074"/>
          </a:xfrm>
        </p:grpSpPr>
        <p:cxnSp>
          <p:nvCxnSpPr>
            <p:cNvPr id="33" name="直接连接符 32"/>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49" name="文本框 48"/>
          <p:cNvSpPr txBox="1"/>
          <p:nvPr/>
        </p:nvSpPr>
        <p:spPr>
          <a:xfrm>
            <a:off x="5228211" y="762938"/>
            <a:ext cx="1735577" cy="400110"/>
          </a:xfrm>
          <a:prstGeom prst="rect">
            <a:avLst/>
          </a:prstGeom>
          <a:noFill/>
        </p:spPr>
        <p:txBody>
          <a:bodyPr wrap="square" rtlCol="0">
            <a:spAutoFit/>
          </a:bodyPr>
          <a:lstStyle/>
          <a:p>
            <a:pPr algn="ctr"/>
            <a:r>
              <a:rPr lang="zh-CN" altLang="en-US" sz="2000" b="1" dirty="0">
                <a:solidFill>
                  <a:prstClr val="black"/>
                </a:solidFill>
                <a:latin typeface="宋体" panose="02010600030101010101" pitchFamily="2" charset="-122"/>
              </a:rPr>
              <a:t>结题报告</a:t>
            </a:r>
            <a:endParaRPr lang="en-US" altLang="zh-CN" sz="2000" b="1" dirty="0">
              <a:solidFill>
                <a:prstClr val="black"/>
              </a:solidFill>
              <a:latin typeface="宋体" panose="02010600030101010101" pitchFamily="2" charset="-122"/>
            </a:endParaRPr>
          </a:p>
        </p:txBody>
      </p:sp>
      <p:grpSp>
        <p:nvGrpSpPr>
          <p:cNvPr id="51" name="组合 50"/>
          <p:cNvGrpSpPr/>
          <p:nvPr/>
        </p:nvGrpSpPr>
        <p:grpSpPr>
          <a:xfrm>
            <a:off x="5086297" y="6175305"/>
            <a:ext cx="1975492" cy="49074"/>
            <a:chOff x="5108253" y="1177442"/>
            <a:chExt cx="1975492" cy="49074"/>
          </a:xfrm>
        </p:grpSpPr>
        <p:cxnSp>
          <p:nvCxnSpPr>
            <p:cNvPr id="52" name="直接连接符 51"/>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a:off x="5065729" y="5498131"/>
            <a:ext cx="2016626" cy="278698"/>
            <a:chOff x="7150100" y="4803775"/>
            <a:chExt cx="2317750" cy="668338"/>
          </a:xfrm>
        </p:grpSpPr>
        <p:sp>
          <p:nvSpPr>
            <p:cNvPr id="43" name="Freeform 31"/>
            <p:cNvSpPr/>
            <p:nvPr/>
          </p:nvSpPr>
          <p:spPr bwMode="auto">
            <a:xfrm>
              <a:off x="8074025" y="4803775"/>
              <a:ext cx="466725" cy="533400"/>
            </a:xfrm>
            <a:custGeom>
              <a:avLst/>
              <a:gdLst>
                <a:gd name="T0" fmla="*/ 60 w 124"/>
                <a:gd name="T1" fmla="*/ 95 h 140"/>
                <a:gd name="T2" fmla="*/ 41 w 124"/>
                <a:gd name="T3" fmla="*/ 42 h 140"/>
                <a:gd name="T4" fmla="*/ 84 w 124"/>
                <a:gd name="T5" fmla="*/ 42 h 140"/>
                <a:gd name="T6" fmla="*/ 65 w 124"/>
                <a:gd name="T7" fmla="*/ 95 h 140"/>
                <a:gd name="T8" fmla="*/ 124 w 124"/>
                <a:gd name="T9" fmla="*/ 140 h 140"/>
                <a:gd name="T10" fmla="*/ 62 w 124"/>
                <a:gd name="T11" fmla="*/ 98 h 140"/>
                <a:gd name="T12" fmla="*/ 0 w 124"/>
                <a:gd name="T13" fmla="*/ 140 h 140"/>
                <a:gd name="T14" fmla="*/ 60 w 124"/>
                <a:gd name="T15" fmla="*/ 95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0">
                  <a:moveTo>
                    <a:pt x="60" y="95"/>
                  </a:moveTo>
                  <a:cubicBezTo>
                    <a:pt x="49" y="80"/>
                    <a:pt x="40" y="61"/>
                    <a:pt x="41" y="42"/>
                  </a:cubicBezTo>
                  <a:cubicBezTo>
                    <a:pt x="44" y="0"/>
                    <a:pt x="81" y="0"/>
                    <a:pt x="84" y="42"/>
                  </a:cubicBezTo>
                  <a:cubicBezTo>
                    <a:pt x="85" y="61"/>
                    <a:pt x="76" y="80"/>
                    <a:pt x="65" y="95"/>
                  </a:cubicBezTo>
                  <a:cubicBezTo>
                    <a:pt x="80" y="114"/>
                    <a:pt x="100" y="135"/>
                    <a:pt x="124" y="140"/>
                  </a:cubicBezTo>
                  <a:cubicBezTo>
                    <a:pt x="102" y="139"/>
                    <a:pt x="77" y="117"/>
                    <a:pt x="62" y="98"/>
                  </a:cubicBezTo>
                  <a:cubicBezTo>
                    <a:pt x="48" y="117"/>
                    <a:pt x="23" y="139"/>
                    <a:pt x="0" y="140"/>
                  </a:cubicBezTo>
                  <a:cubicBezTo>
                    <a:pt x="24" y="135"/>
                    <a:pt x="45" y="114"/>
                    <a:pt x="60" y="95"/>
                  </a:cubicBezTo>
                  <a:close/>
                </a:path>
              </a:pathLst>
            </a:custGeom>
            <a:solidFill>
              <a:schemeClr val="tx1">
                <a:alpha val="84000"/>
              </a:scheme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44" name="Freeform 32"/>
            <p:cNvSpPr/>
            <p:nvPr/>
          </p:nvSpPr>
          <p:spPr bwMode="auto">
            <a:xfrm>
              <a:off x="8702675" y="5368925"/>
              <a:ext cx="765175" cy="22225"/>
            </a:xfrm>
            <a:custGeom>
              <a:avLst/>
              <a:gdLst>
                <a:gd name="T0" fmla="*/ 101 w 203"/>
                <a:gd name="T1" fmla="*/ 6 h 6"/>
                <a:gd name="T2" fmla="*/ 0 w 203"/>
                <a:gd name="T3" fmla="*/ 3 h 6"/>
                <a:gd name="T4" fmla="*/ 101 w 203"/>
                <a:gd name="T5" fmla="*/ 0 h 6"/>
                <a:gd name="T6" fmla="*/ 203 w 203"/>
                <a:gd name="T7" fmla="*/ 4 h 6"/>
                <a:gd name="T8" fmla="*/ 101 w 203"/>
                <a:gd name="T9" fmla="*/ 6 h 6"/>
              </a:gdLst>
              <a:ahLst/>
              <a:cxnLst>
                <a:cxn ang="0">
                  <a:pos x="T0" y="T1"/>
                </a:cxn>
                <a:cxn ang="0">
                  <a:pos x="T2" y="T3"/>
                </a:cxn>
                <a:cxn ang="0">
                  <a:pos x="T4" y="T5"/>
                </a:cxn>
                <a:cxn ang="0">
                  <a:pos x="T6" y="T7"/>
                </a:cxn>
                <a:cxn ang="0">
                  <a:pos x="T8" y="T9"/>
                </a:cxn>
              </a:cxnLst>
              <a:rect l="0" t="0" r="r" b="b"/>
              <a:pathLst>
                <a:path w="203" h="6">
                  <a:moveTo>
                    <a:pt x="101" y="6"/>
                  </a:moveTo>
                  <a:cubicBezTo>
                    <a:pt x="68" y="6"/>
                    <a:pt x="34" y="6"/>
                    <a:pt x="0" y="3"/>
                  </a:cubicBezTo>
                  <a:cubicBezTo>
                    <a:pt x="35" y="0"/>
                    <a:pt x="68" y="0"/>
                    <a:pt x="101" y="0"/>
                  </a:cubicBezTo>
                  <a:cubicBezTo>
                    <a:pt x="134" y="0"/>
                    <a:pt x="168" y="1"/>
                    <a:pt x="203" y="4"/>
                  </a:cubicBezTo>
                  <a:cubicBezTo>
                    <a:pt x="166" y="6"/>
                    <a:pt x="101" y="6"/>
                    <a:pt x="101" y="6"/>
                  </a:cubicBezTo>
                  <a:close/>
                </a:path>
              </a:pathLst>
            </a:custGeom>
            <a:solidFill>
              <a:schemeClr val="tx1">
                <a:alpha val="84000"/>
              </a:scheme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45" name="Freeform 33"/>
            <p:cNvSpPr/>
            <p:nvPr/>
          </p:nvSpPr>
          <p:spPr bwMode="auto">
            <a:xfrm>
              <a:off x="7150100" y="5368925"/>
              <a:ext cx="765175" cy="22225"/>
            </a:xfrm>
            <a:custGeom>
              <a:avLst/>
              <a:gdLst>
                <a:gd name="T0" fmla="*/ 102 w 203"/>
                <a:gd name="T1" fmla="*/ 6 h 6"/>
                <a:gd name="T2" fmla="*/ 203 w 203"/>
                <a:gd name="T3" fmla="*/ 3 h 6"/>
                <a:gd name="T4" fmla="*/ 102 w 203"/>
                <a:gd name="T5" fmla="*/ 0 h 6"/>
                <a:gd name="T6" fmla="*/ 0 w 203"/>
                <a:gd name="T7" fmla="*/ 4 h 6"/>
                <a:gd name="T8" fmla="*/ 102 w 203"/>
                <a:gd name="T9" fmla="*/ 6 h 6"/>
              </a:gdLst>
              <a:ahLst/>
              <a:cxnLst>
                <a:cxn ang="0">
                  <a:pos x="T0" y="T1"/>
                </a:cxn>
                <a:cxn ang="0">
                  <a:pos x="T2" y="T3"/>
                </a:cxn>
                <a:cxn ang="0">
                  <a:pos x="T4" y="T5"/>
                </a:cxn>
                <a:cxn ang="0">
                  <a:pos x="T6" y="T7"/>
                </a:cxn>
                <a:cxn ang="0">
                  <a:pos x="T8" y="T9"/>
                </a:cxn>
              </a:cxnLst>
              <a:rect l="0" t="0" r="r" b="b"/>
              <a:pathLst>
                <a:path w="203" h="6">
                  <a:moveTo>
                    <a:pt x="102" y="6"/>
                  </a:moveTo>
                  <a:cubicBezTo>
                    <a:pt x="135" y="6"/>
                    <a:pt x="169" y="6"/>
                    <a:pt x="203" y="3"/>
                  </a:cubicBezTo>
                  <a:cubicBezTo>
                    <a:pt x="168" y="0"/>
                    <a:pt x="135" y="0"/>
                    <a:pt x="102" y="0"/>
                  </a:cubicBezTo>
                  <a:cubicBezTo>
                    <a:pt x="68" y="0"/>
                    <a:pt x="35" y="1"/>
                    <a:pt x="0" y="4"/>
                  </a:cubicBezTo>
                  <a:cubicBezTo>
                    <a:pt x="36" y="6"/>
                    <a:pt x="102" y="6"/>
                    <a:pt x="102" y="6"/>
                  </a:cubicBezTo>
                  <a:close/>
                </a:path>
              </a:pathLst>
            </a:custGeom>
            <a:solidFill>
              <a:schemeClr val="tx1">
                <a:alpha val="84000"/>
              </a:scheme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46" name="Freeform 34"/>
            <p:cNvSpPr/>
            <p:nvPr/>
          </p:nvSpPr>
          <p:spPr bwMode="auto">
            <a:xfrm>
              <a:off x="7862888" y="5092700"/>
              <a:ext cx="893763" cy="379413"/>
            </a:xfrm>
            <a:custGeom>
              <a:avLst/>
              <a:gdLst>
                <a:gd name="T0" fmla="*/ 118 w 237"/>
                <a:gd name="T1" fmla="*/ 61 h 99"/>
                <a:gd name="T2" fmla="*/ 160 w 237"/>
                <a:gd name="T3" fmla="*/ 86 h 99"/>
                <a:gd name="T4" fmla="*/ 226 w 237"/>
                <a:gd name="T5" fmla="*/ 28 h 99"/>
                <a:gd name="T6" fmla="*/ 178 w 237"/>
                <a:gd name="T7" fmla="*/ 10 h 99"/>
                <a:gd name="T8" fmla="*/ 184 w 237"/>
                <a:gd name="T9" fmla="*/ 64 h 99"/>
                <a:gd name="T10" fmla="*/ 213 w 237"/>
                <a:gd name="T11" fmla="*/ 52 h 99"/>
                <a:gd name="T12" fmla="*/ 199 w 237"/>
                <a:gd name="T13" fmla="*/ 29 h 99"/>
                <a:gd name="T14" fmla="*/ 183 w 237"/>
                <a:gd name="T15" fmla="*/ 44 h 99"/>
                <a:gd name="T16" fmla="*/ 193 w 237"/>
                <a:gd name="T17" fmla="*/ 32 h 99"/>
                <a:gd name="T18" fmla="*/ 210 w 237"/>
                <a:gd name="T19" fmla="*/ 51 h 99"/>
                <a:gd name="T20" fmla="*/ 185 w 237"/>
                <a:gd name="T21" fmla="*/ 61 h 99"/>
                <a:gd name="T22" fmla="*/ 180 w 237"/>
                <a:gd name="T23" fmla="*/ 13 h 99"/>
                <a:gd name="T24" fmla="*/ 224 w 237"/>
                <a:gd name="T25" fmla="*/ 33 h 99"/>
                <a:gd name="T26" fmla="*/ 162 w 237"/>
                <a:gd name="T27" fmla="*/ 84 h 99"/>
                <a:gd name="T28" fmla="*/ 119 w 237"/>
                <a:gd name="T29" fmla="*/ 54 h 99"/>
                <a:gd name="T30" fmla="*/ 74 w 237"/>
                <a:gd name="T31" fmla="*/ 84 h 99"/>
                <a:gd name="T32" fmla="*/ 13 w 237"/>
                <a:gd name="T33" fmla="*/ 33 h 99"/>
                <a:gd name="T34" fmla="*/ 57 w 237"/>
                <a:gd name="T35" fmla="*/ 13 h 99"/>
                <a:gd name="T36" fmla="*/ 52 w 237"/>
                <a:gd name="T37" fmla="*/ 61 h 99"/>
                <a:gd name="T38" fmla="*/ 27 w 237"/>
                <a:gd name="T39" fmla="*/ 51 h 99"/>
                <a:gd name="T40" fmla="*/ 44 w 237"/>
                <a:gd name="T41" fmla="*/ 32 h 99"/>
                <a:gd name="T42" fmla="*/ 54 w 237"/>
                <a:gd name="T43" fmla="*/ 44 h 99"/>
                <a:gd name="T44" fmla="*/ 37 w 237"/>
                <a:gd name="T45" fmla="*/ 29 h 99"/>
                <a:gd name="T46" fmla="*/ 24 w 237"/>
                <a:gd name="T47" fmla="*/ 52 h 99"/>
                <a:gd name="T48" fmla="*/ 53 w 237"/>
                <a:gd name="T49" fmla="*/ 64 h 99"/>
                <a:gd name="T50" fmla="*/ 59 w 237"/>
                <a:gd name="T51" fmla="*/ 10 h 99"/>
                <a:gd name="T52" fmla="*/ 11 w 237"/>
                <a:gd name="T53" fmla="*/ 28 h 99"/>
                <a:gd name="T54" fmla="*/ 76 w 237"/>
                <a:gd name="T55" fmla="*/ 86 h 99"/>
                <a:gd name="T56" fmla="*/ 118 w 237"/>
                <a:gd name="T57" fmla="*/ 6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7" h="99">
                  <a:moveTo>
                    <a:pt x="118" y="61"/>
                  </a:moveTo>
                  <a:cubicBezTo>
                    <a:pt x="129" y="73"/>
                    <a:pt x="144" y="82"/>
                    <a:pt x="160" y="86"/>
                  </a:cubicBezTo>
                  <a:cubicBezTo>
                    <a:pt x="216" y="99"/>
                    <a:pt x="237" y="56"/>
                    <a:pt x="226" y="28"/>
                  </a:cubicBezTo>
                  <a:cubicBezTo>
                    <a:pt x="219" y="8"/>
                    <a:pt x="196" y="0"/>
                    <a:pt x="178" y="10"/>
                  </a:cubicBezTo>
                  <a:cubicBezTo>
                    <a:pt x="157" y="22"/>
                    <a:pt x="160" y="56"/>
                    <a:pt x="184" y="64"/>
                  </a:cubicBezTo>
                  <a:cubicBezTo>
                    <a:pt x="194" y="68"/>
                    <a:pt x="208" y="65"/>
                    <a:pt x="213" y="52"/>
                  </a:cubicBezTo>
                  <a:cubicBezTo>
                    <a:pt x="216" y="42"/>
                    <a:pt x="209" y="31"/>
                    <a:pt x="199" y="29"/>
                  </a:cubicBezTo>
                  <a:cubicBezTo>
                    <a:pt x="190" y="27"/>
                    <a:pt x="181" y="34"/>
                    <a:pt x="183" y="44"/>
                  </a:cubicBezTo>
                  <a:cubicBezTo>
                    <a:pt x="183" y="41"/>
                    <a:pt x="185" y="33"/>
                    <a:pt x="193" y="32"/>
                  </a:cubicBezTo>
                  <a:cubicBezTo>
                    <a:pt x="204" y="30"/>
                    <a:pt x="213" y="42"/>
                    <a:pt x="210" y="51"/>
                  </a:cubicBezTo>
                  <a:cubicBezTo>
                    <a:pt x="207" y="63"/>
                    <a:pt x="194" y="64"/>
                    <a:pt x="185" y="61"/>
                  </a:cubicBezTo>
                  <a:cubicBezTo>
                    <a:pt x="164" y="53"/>
                    <a:pt x="161" y="24"/>
                    <a:pt x="180" y="13"/>
                  </a:cubicBezTo>
                  <a:cubicBezTo>
                    <a:pt x="197" y="3"/>
                    <a:pt x="219" y="13"/>
                    <a:pt x="224" y="33"/>
                  </a:cubicBezTo>
                  <a:cubicBezTo>
                    <a:pt x="231" y="59"/>
                    <a:pt x="212" y="96"/>
                    <a:pt x="162" y="84"/>
                  </a:cubicBezTo>
                  <a:cubicBezTo>
                    <a:pt x="146" y="80"/>
                    <a:pt x="127" y="69"/>
                    <a:pt x="119" y="54"/>
                  </a:cubicBezTo>
                  <a:cubicBezTo>
                    <a:pt x="109" y="69"/>
                    <a:pt x="92" y="80"/>
                    <a:pt x="74" y="84"/>
                  </a:cubicBezTo>
                  <a:cubicBezTo>
                    <a:pt x="25" y="96"/>
                    <a:pt x="6" y="59"/>
                    <a:pt x="13" y="33"/>
                  </a:cubicBezTo>
                  <a:cubicBezTo>
                    <a:pt x="18" y="13"/>
                    <a:pt x="40" y="3"/>
                    <a:pt x="57" y="13"/>
                  </a:cubicBezTo>
                  <a:cubicBezTo>
                    <a:pt x="75" y="24"/>
                    <a:pt x="73" y="53"/>
                    <a:pt x="52" y="61"/>
                  </a:cubicBezTo>
                  <a:cubicBezTo>
                    <a:pt x="43" y="64"/>
                    <a:pt x="30" y="63"/>
                    <a:pt x="27" y="51"/>
                  </a:cubicBezTo>
                  <a:cubicBezTo>
                    <a:pt x="24" y="42"/>
                    <a:pt x="33" y="30"/>
                    <a:pt x="44" y="32"/>
                  </a:cubicBezTo>
                  <a:cubicBezTo>
                    <a:pt x="52" y="33"/>
                    <a:pt x="54" y="41"/>
                    <a:pt x="54" y="44"/>
                  </a:cubicBezTo>
                  <a:cubicBezTo>
                    <a:pt x="56" y="34"/>
                    <a:pt x="47" y="27"/>
                    <a:pt x="37" y="29"/>
                  </a:cubicBezTo>
                  <a:cubicBezTo>
                    <a:pt x="28" y="31"/>
                    <a:pt x="21" y="42"/>
                    <a:pt x="24" y="52"/>
                  </a:cubicBezTo>
                  <a:cubicBezTo>
                    <a:pt x="29" y="65"/>
                    <a:pt x="43" y="68"/>
                    <a:pt x="53" y="64"/>
                  </a:cubicBezTo>
                  <a:cubicBezTo>
                    <a:pt x="77" y="56"/>
                    <a:pt x="80" y="22"/>
                    <a:pt x="59" y="10"/>
                  </a:cubicBezTo>
                  <a:cubicBezTo>
                    <a:pt x="41" y="0"/>
                    <a:pt x="18" y="8"/>
                    <a:pt x="11" y="28"/>
                  </a:cubicBezTo>
                  <a:cubicBezTo>
                    <a:pt x="0" y="56"/>
                    <a:pt x="21" y="99"/>
                    <a:pt x="76" y="86"/>
                  </a:cubicBezTo>
                  <a:cubicBezTo>
                    <a:pt x="92" y="82"/>
                    <a:pt x="108" y="73"/>
                    <a:pt x="118" y="61"/>
                  </a:cubicBezTo>
                  <a:close/>
                </a:path>
              </a:pathLst>
            </a:custGeom>
            <a:solidFill>
              <a:schemeClr val="tx1">
                <a:alpha val="84000"/>
              </a:schemeClr>
            </a:solidFill>
            <a:ln>
              <a:noFill/>
            </a:ln>
          </p:spPr>
          <p:txBody>
            <a:bodyPr vert="horz" wrap="square" lIns="91440" tIns="45720" rIns="91440" bIns="45720" numCol="1" anchor="t" anchorCtr="0" compatLnSpc="1"/>
            <a:lstStyle/>
            <a:p>
              <a:endParaRPr lang="zh-CN" altLang="en-US">
                <a:solidFill>
                  <a:prstClr val="black"/>
                </a:solidFill>
              </a:endParaRPr>
            </a:p>
          </p:txBody>
        </p:sp>
      </p:grpSp>
      <p:sp>
        <p:nvSpPr>
          <p:cNvPr id="25" name="文本框 24"/>
          <p:cNvSpPr txBox="1"/>
          <p:nvPr/>
        </p:nvSpPr>
        <p:spPr>
          <a:xfrm>
            <a:off x="5535257" y="5803226"/>
            <a:ext cx="1074806" cy="369332"/>
          </a:xfrm>
          <a:prstGeom prst="rect">
            <a:avLst/>
          </a:prstGeom>
          <a:noFill/>
        </p:spPr>
        <p:txBody>
          <a:bodyPr wrap="square" rtlCol="0">
            <a:spAutoFit/>
          </a:bodyPr>
          <a:lstStyle/>
          <a:p>
            <a:r>
              <a:rPr lang="en-US" altLang="zh-CN" dirty="0"/>
              <a:t>2019.7.7</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28600" y="1023620"/>
            <a:ext cx="11870055" cy="4888230"/>
            <a:chOff x="4257796" y="584262"/>
            <a:chExt cx="3632495" cy="683403"/>
          </a:xfrm>
        </p:grpSpPr>
        <p:sp>
          <p:nvSpPr>
            <p:cNvPr id="5"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6"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7"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8" name="组合 7"/>
            <p:cNvGrpSpPr/>
            <p:nvPr/>
          </p:nvGrpSpPr>
          <p:grpSpPr>
            <a:xfrm>
              <a:off x="5086298" y="1191992"/>
              <a:ext cx="1975492" cy="49074"/>
              <a:chOff x="5108253" y="1177442"/>
              <a:chExt cx="1975492" cy="49074"/>
            </a:xfrm>
          </p:grpSpPr>
          <p:cxnSp>
            <p:nvCxnSpPr>
              <p:cNvPr id="9" name="直接连接符 8"/>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2541270" y="2704465"/>
            <a:ext cx="7393305" cy="2306955"/>
          </a:xfrm>
          <a:prstGeom prst="rect">
            <a:avLst/>
          </a:prstGeom>
          <a:noFill/>
        </p:spPr>
        <p:txBody>
          <a:bodyPr wrap="square" rtlCol="0">
            <a:spAutoFit/>
          </a:bodyPr>
          <a:p>
            <a:r>
              <a:rPr lang="zh-CN" altLang="en-US"/>
              <a:t>张灏文： 主要负责ceph的搭建，协调各种工作，还有各个阶段的报告的撰写，了解各方面的知识</a:t>
            </a:r>
            <a:endParaRPr lang="zh-CN" altLang="en-US"/>
          </a:p>
          <a:p>
            <a:r>
              <a:rPr lang="zh-CN" altLang="en-US"/>
              <a:t>陈云开： 主要负责编码方式的代码了解和ppt的制作。</a:t>
            </a:r>
            <a:endParaRPr lang="zh-CN" altLang="en-US"/>
          </a:p>
          <a:p>
            <a:r>
              <a:rPr lang="zh-CN" altLang="en-US"/>
              <a:t>毕超： 主要负责纠删码写入方式的了解和ppt的制作。</a:t>
            </a:r>
            <a:endParaRPr lang="zh-CN" altLang="en-US"/>
          </a:p>
          <a:p>
            <a:r>
              <a:rPr lang="zh-CN" altLang="en-US"/>
              <a:t>刘硕 ：主要负责SIMD方面的大妈了解，后续的测试代码和ceph相关知识的了解。</a:t>
            </a:r>
            <a:endParaRPr lang="zh-CN" altLang="en-US"/>
          </a:p>
          <a:p>
            <a:r>
              <a:rPr lang="zh-CN" altLang="en-US"/>
              <a:t>张铭哲 ： 主要负责ceph的搭建，后续的测试代码和ceph相关知识的了解。</a:t>
            </a:r>
            <a:endParaRPr lang="zh-CN" altLang="en-US"/>
          </a:p>
          <a:p>
            <a:endParaRPr lang="zh-CN" altLang="en-US"/>
          </a:p>
        </p:txBody>
      </p:sp>
      <p:grpSp>
        <p:nvGrpSpPr>
          <p:cNvPr id="30" name="组合 29"/>
          <p:cNvGrpSpPr/>
          <p:nvPr/>
        </p:nvGrpSpPr>
        <p:grpSpPr>
          <a:xfrm>
            <a:off x="4005758" y="282636"/>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4995610" y="439466"/>
            <a:ext cx="2071914" cy="521970"/>
          </a:xfrm>
          <a:prstGeom prst="rect">
            <a:avLst/>
          </a:prstGeom>
          <a:noFill/>
        </p:spPr>
        <p:txBody>
          <a:bodyPr wrap="square" rtlCol="0">
            <a:spAutoFit/>
          </a:bodyPr>
          <a:p>
            <a:pPr algn="ctr"/>
            <a:r>
              <a:rPr lang="zh-CN" altLang="en-US" sz="2800" dirty="0"/>
              <a:t>小组分工</a:t>
            </a:r>
            <a:endParaRPr lang="zh-CN" altLang="en-US"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01</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00809" y="2171744"/>
            <a:ext cx="3180971" cy="3180971"/>
          </a:xfrm>
          <a:prstGeom prst="rect">
            <a:avLst/>
          </a:prstGeom>
        </p:spPr>
      </p:pic>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5036885" y="696641"/>
            <a:ext cx="2071914" cy="523220"/>
          </a:xfrm>
          <a:prstGeom prst="rect">
            <a:avLst/>
          </a:prstGeom>
          <a:noFill/>
        </p:spPr>
        <p:txBody>
          <a:bodyPr wrap="square" rtlCol="0">
            <a:spAutoFit/>
          </a:bodyPr>
          <a:lstStyle/>
          <a:p>
            <a:pPr algn="ctr"/>
            <a:r>
              <a:rPr lang="en-US" altLang="zh-CN" sz="2800" dirty="0" err="1"/>
              <a:t>Ceph</a:t>
            </a:r>
            <a:endParaRPr lang="en-US" altLang="zh-CN" sz="28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8300" y="1530759"/>
            <a:ext cx="4032891" cy="4630600"/>
          </a:xfrm>
          <a:prstGeom prst="rect">
            <a:avLst/>
          </a:prstGeom>
          <a:ln>
            <a:noFill/>
          </a:ln>
          <a:effectLst>
            <a:softEdge rad="1125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01</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5036885" y="696641"/>
            <a:ext cx="2071914" cy="523220"/>
          </a:xfrm>
          <a:prstGeom prst="rect">
            <a:avLst/>
          </a:prstGeom>
          <a:noFill/>
        </p:spPr>
        <p:txBody>
          <a:bodyPr wrap="square" rtlCol="0">
            <a:spAutoFit/>
          </a:bodyPr>
          <a:lstStyle/>
          <a:p>
            <a:pPr algn="ctr"/>
            <a:r>
              <a:rPr lang="en-US" altLang="zh-CN" sz="2800" dirty="0" err="1"/>
              <a:t>Ceph</a:t>
            </a:r>
            <a:endParaRPr lang="en-US" altLang="zh-CN" sz="28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30073" y="1821692"/>
            <a:ext cx="5412153" cy="2698345"/>
          </a:xfrm>
          <a:prstGeom prst="rect">
            <a:avLst/>
          </a:prstGeom>
          <a:ln>
            <a:noFill/>
          </a:ln>
          <a:effectLst>
            <a:softEdge rad="112500"/>
          </a:effectLst>
        </p:spPr>
      </p:pic>
      <p:sp>
        <p:nvSpPr>
          <p:cNvPr id="21" name="五边形 1"/>
          <p:cNvSpPr/>
          <p:nvPr/>
        </p:nvSpPr>
        <p:spPr>
          <a:xfrm>
            <a:off x="696016" y="1684025"/>
            <a:ext cx="1756158" cy="275334"/>
          </a:xfrm>
          <a:prstGeom prst="homePlat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mj-ea"/>
              <a:ea typeface="+mj-ea"/>
            </a:endParaRPr>
          </a:p>
        </p:txBody>
      </p:sp>
      <p:sp>
        <p:nvSpPr>
          <p:cNvPr id="22" name="五边形 33"/>
          <p:cNvSpPr/>
          <p:nvPr/>
        </p:nvSpPr>
        <p:spPr>
          <a:xfrm flipH="1">
            <a:off x="9986068" y="5261509"/>
            <a:ext cx="1756158" cy="275334"/>
          </a:xfrm>
          <a:prstGeom prst="homePlat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latin typeface="+mj-ea"/>
              <a:ea typeface="+mj-ea"/>
            </a:endParaRPr>
          </a:p>
        </p:txBody>
      </p:sp>
      <p:pic>
        <p:nvPicPr>
          <p:cNvPr id="5" name="图片 4"/>
          <p:cNvPicPr>
            <a:picLocks noChangeAspect="1"/>
          </p:cNvPicPr>
          <p:nvPr/>
        </p:nvPicPr>
        <p:blipFill>
          <a:blip r:embed="rId2"/>
          <a:stretch>
            <a:fillRect/>
          </a:stretch>
        </p:blipFill>
        <p:spPr>
          <a:xfrm>
            <a:off x="696016" y="2321530"/>
            <a:ext cx="4817609" cy="4082096"/>
          </a:xfrm>
          <a:prstGeom prst="rect">
            <a:avLst/>
          </a:prstGeom>
          <a:ln>
            <a:noFill/>
          </a:ln>
          <a:effectLst>
            <a:softEdge rad="1125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01</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5036885" y="696641"/>
            <a:ext cx="2071914" cy="523220"/>
          </a:xfrm>
          <a:prstGeom prst="rect">
            <a:avLst/>
          </a:prstGeom>
          <a:noFill/>
        </p:spPr>
        <p:txBody>
          <a:bodyPr wrap="square" rtlCol="0">
            <a:spAutoFit/>
          </a:bodyPr>
          <a:lstStyle/>
          <a:p>
            <a:pPr algn="ctr"/>
            <a:r>
              <a:rPr lang="en-US" altLang="zh-CN" sz="2800" dirty="0" err="1"/>
              <a:t>Ceph</a:t>
            </a:r>
            <a:endParaRPr lang="en-US" altLang="zh-CN" sz="2800" dirty="0"/>
          </a:p>
        </p:txBody>
      </p:sp>
      <p:sp>
        <p:nvSpPr>
          <p:cNvPr id="21" name="任意多边形 11"/>
          <p:cNvSpPr>
            <a:spLocks noChangeArrowheads="1"/>
          </p:cNvSpPr>
          <p:nvPr/>
        </p:nvSpPr>
        <p:spPr bwMode="auto">
          <a:xfrm>
            <a:off x="1762125" y="2962275"/>
            <a:ext cx="2243138" cy="1698625"/>
          </a:xfrm>
          <a:custGeom>
            <a:avLst/>
            <a:gdLst>
              <a:gd name="T0" fmla="*/ 2243138 w 1552486"/>
              <a:gd name="T1" fmla="*/ 1698625 h 1174802"/>
              <a:gd name="T2" fmla="*/ 2243138 w 1552486"/>
              <a:gd name="T3" fmla="*/ 792502 h 1174802"/>
              <a:gd name="T4" fmla="*/ 2094968 w 1552486"/>
              <a:gd name="T5" fmla="*/ 792502 h 1174802"/>
              <a:gd name="T6" fmla="*/ 2094968 w 1552486"/>
              <a:gd name="T7" fmla="*/ 854283 h 1174802"/>
              <a:gd name="T8" fmla="*/ 1465244 w 1552486"/>
              <a:gd name="T9" fmla="*/ 224117 h 1174802"/>
              <a:gd name="T10" fmla="*/ 0 w 1552486"/>
              <a:gd name="T11" fmla="*/ 401222 h 1174802"/>
              <a:gd name="T12" fmla="*/ 436281 w 1552486"/>
              <a:gd name="T13" fmla="*/ 582448 h 1174802"/>
              <a:gd name="T14" fmla="*/ 1411738 w 1552486"/>
              <a:gd name="T15" fmla="*/ 1546232 h 1174802"/>
              <a:gd name="T16" fmla="*/ 1341767 w 1552486"/>
              <a:gd name="T17" fmla="*/ 1546232 h 1174802"/>
              <a:gd name="T18" fmla="*/ 1341767 w 1552486"/>
              <a:gd name="T19" fmla="*/ 1698625 h 1174802"/>
              <a:gd name="T20" fmla="*/ 2243138 w 1552486"/>
              <a:gd name="T21" fmla="*/ 1698625 h 11748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52486"/>
              <a:gd name="T34" fmla="*/ 0 h 1174802"/>
              <a:gd name="T35" fmla="*/ 1552486 w 1552486"/>
              <a:gd name="T36" fmla="*/ 1174802 h 11748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52486" h="1174802">
                <a:moveTo>
                  <a:pt x="1552486" y="1174802"/>
                </a:moveTo>
                <a:lnTo>
                  <a:pt x="1552486" y="548110"/>
                </a:lnTo>
                <a:lnTo>
                  <a:pt x="1449937" y="548110"/>
                </a:lnTo>
                <a:lnTo>
                  <a:pt x="1449937" y="590839"/>
                </a:lnTo>
                <a:lnTo>
                  <a:pt x="1014102" y="155004"/>
                </a:lnTo>
                <a:cubicBezTo>
                  <a:pt x="764374" y="-89025"/>
                  <a:pt x="312397" y="-42499"/>
                  <a:pt x="0" y="277493"/>
                </a:cubicBezTo>
                <a:cubicBezTo>
                  <a:pt x="126288" y="250906"/>
                  <a:pt x="258273" y="363901"/>
                  <a:pt x="301952" y="402832"/>
                </a:cubicBezTo>
                <a:lnTo>
                  <a:pt x="977070" y="1069404"/>
                </a:lnTo>
                <a:lnTo>
                  <a:pt x="928643" y="1069404"/>
                </a:lnTo>
                <a:lnTo>
                  <a:pt x="928643" y="1174802"/>
                </a:lnTo>
                <a:lnTo>
                  <a:pt x="1552486" y="1174802"/>
                </a:lnTo>
                <a:close/>
              </a:path>
            </a:pathLst>
          </a:custGeom>
          <a:solidFill>
            <a:srgbClr val="D0EAEB"/>
          </a:solidFill>
          <a:ln w="12700" cap="flat" cmpd="sng">
            <a:solidFill>
              <a:srgbClr val="2F2637">
                <a:alpha val="50195"/>
              </a:srgbClr>
            </a:solidFill>
            <a:miter lim="800000"/>
          </a:ln>
        </p:spPr>
        <p:txBody>
          <a:bodyPr anchor="ctr"/>
          <a:lstStyle/>
          <a:p>
            <a:endParaRPr lang="zh-CN" altLang="en-US"/>
          </a:p>
        </p:txBody>
      </p:sp>
      <p:sp>
        <p:nvSpPr>
          <p:cNvPr id="22" name="任意多边形 14"/>
          <p:cNvSpPr>
            <a:spLocks noChangeArrowheads="1"/>
          </p:cNvSpPr>
          <p:nvPr/>
        </p:nvSpPr>
        <p:spPr bwMode="auto">
          <a:xfrm flipV="1">
            <a:off x="3890963" y="3811588"/>
            <a:ext cx="2243137" cy="1698625"/>
          </a:xfrm>
          <a:custGeom>
            <a:avLst/>
            <a:gdLst>
              <a:gd name="T0" fmla="*/ 2243137 w 1552486"/>
              <a:gd name="T1" fmla="*/ 1698625 h 1174802"/>
              <a:gd name="T2" fmla="*/ 2243137 w 1552486"/>
              <a:gd name="T3" fmla="*/ 792502 h 1174802"/>
              <a:gd name="T4" fmla="*/ 2094967 w 1552486"/>
              <a:gd name="T5" fmla="*/ 792502 h 1174802"/>
              <a:gd name="T6" fmla="*/ 2094967 w 1552486"/>
              <a:gd name="T7" fmla="*/ 854283 h 1174802"/>
              <a:gd name="T8" fmla="*/ 1465243 w 1552486"/>
              <a:gd name="T9" fmla="*/ 224117 h 1174802"/>
              <a:gd name="T10" fmla="*/ 0 w 1552486"/>
              <a:gd name="T11" fmla="*/ 401222 h 1174802"/>
              <a:gd name="T12" fmla="*/ 436281 w 1552486"/>
              <a:gd name="T13" fmla="*/ 582448 h 1174802"/>
              <a:gd name="T14" fmla="*/ 1411737 w 1552486"/>
              <a:gd name="T15" fmla="*/ 1546232 h 1174802"/>
              <a:gd name="T16" fmla="*/ 1341766 w 1552486"/>
              <a:gd name="T17" fmla="*/ 1546232 h 1174802"/>
              <a:gd name="T18" fmla="*/ 1341766 w 1552486"/>
              <a:gd name="T19" fmla="*/ 1698625 h 1174802"/>
              <a:gd name="T20" fmla="*/ 2243137 w 1552486"/>
              <a:gd name="T21" fmla="*/ 1698625 h 11748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52486"/>
              <a:gd name="T34" fmla="*/ 0 h 1174802"/>
              <a:gd name="T35" fmla="*/ 1552486 w 1552486"/>
              <a:gd name="T36" fmla="*/ 1174802 h 11748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52486" h="1174802">
                <a:moveTo>
                  <a:pt x="1552486" y="1174802"/>
                </a:moveTo>
                <a:lnTo>
                  <a:pt x="1552486" y="548110"/>
                </a:lnTo>
                <a:lnTo>
                  <a:pt x="1449937" y="548110"/>
                </a:lnTo>
                <a:lnTo>
                  <a:pt x="1449937" y="590839"/>
                </a:lnTo>
                <a:lnTo>
                  <a:pt x="1014102" y="155004"/>
                </a:lnTo>
                <a:cubicBezTo>
                  <a:pt x="764374" y="-89025"/>
                  <a:pt x="312397" y="-42499"/>
                  <a:pt x="0" y="277493"/>
                </a:cubicBezTo>
                <a:cubicBezTo>
                  <a:pt x="126288" y="250906"/>
                  <a:pt x="258273" y="363901"/>
                  <a:pt x="301952" y="402832"/>
                </a:cubicBezTo>
                <a:lnTo>
                  <a:pt x="977070" y="1069404"/>
                </a:lnTo>
                <a:lnTo>
                  <a:pt x="928643" y="1069404"/>
                </a:lnTo>
                <a:lnTo>
                  <a:pt x="928643" y="1174802"/>
                </a:lnTo>
                <a:lnTo>
                  <a:pt x="1552486" y="1174802"/>
                </a:lnTo>
                <a:close/>
              </a:path>
            </a:pathLst>
          </a:custGeom>
          <a:solidFill>
            <a:srgbClr val="2F263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dirty="0"/>
          </a:p>
        </p:txBody>
      </p:sp>
      <p:sp>
        <p:nvSpPr>
          <p:cNvPr id="23" name="任意多边形 18"/>
          <p:cNvSpPr>
            <a:spLocks noChangeArrowheads="1"/>
          </p:cNvSpPr>
          <p:nvPr/>
        </p:nvSpPr>
        <p:spPr bwMode="auto">
          <a:xfrm>
            <a:off x="6021388" y="2962275"/>
            <a:ext cx="2243137" cy="1698625"/>
          </a:xfrm>
          <a:custGeom>
            <a:avLst/>
            <a:gdLst>
              <a:gd name="T0" fmla="*/ 2243137 w 1552486"/>
              <a:gd name="T1" fmla="*/ 1698625 h 1174802"/>
              <a:gd name="T2" fmla="*/ 2243137 w 1552486"/>
              <a:gd name="T3" fmla="*/ 792502 h 1174802"/>
              <a:gd name="T4" fmla="*/ 2094967 w 1552486"/>
              <a:gd name="T5" fmla="*/ 792502 h 1174802"/>
              <a:gd name="T6" fmla="*/ 2094967 w 1552486"/>
              <a:gd name="T7" fmla="*/ 854283 h 1174802"/>
              <a:gd name="T8" fmla="*/ 1465243 w 1552486"/>
              <a:gd name="T9" fmla="*/ 224117 h 1174802"/>
              <a:gd name="T10" fmla="*/ 0 w 1552486"/>
              <a:gd name="T11" fmla="*/ 401222 h 1174802"/>
              <a:gd name="T12" fmla="*/ 436281 w 1552486"/>
              <a:gd name="T13" fmla="*/ 582448 h 1174802"/>
              <a:gd name="T14" fmla="*/ 1411737 w 1552486"/>
              <a:gd name="T15" fmla="*/ 1546232 h 1174802"/>
              <a:gd name="T16" fmla="*/ 1341766 w 1552486"/>
              <a:gd name="T17" fmla="*/ 1546232 h 1174802"/>
              <a:gd name="T18" fmla="*/ 1341766 w 1552486"/>
              <a:gd name="T19" fmla="*/ 1698625 h 1174802"/>
              <a:gd name="T20" fmla="*/ 2243137 w 1552486"/>
              <a:gd name="T21" fmla="*/ 1698625 h 11748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52486"/>
              <a:gd name="T34" fmla="*/ 0 h 1174802"/>
              <a:gd name="T35" fmla="*/ 1552486 w 1552486"/>
              <a:gd name="T36" fmla="*/ 1174802 h 11748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52486" h="1174802">
                <a:moveTo>
                  <a:pt x="1552486" y="1174802"/>
                </a:moveTo>
                <a:lnTo>
                  <a:pt x="1552486" y="548110"/>
                </a:lnTo>
                <a:lnTo>
                  <a:pt x="1449937" y="548110"/>
                </a:lnTo>
                <a:lnTo>
                  <a:pt x="1449937" y="590839"/>
                </a:lnTo>
                <a:lnTo>
                  <a:pt x="1014102" y="155004"/>
                </a:lnTo>
                <a:cubicBezTo>
                  <a:pt x="764374" y="-89025"/>
                  <a:pt x="312397" y="-42499"/>
                  <a:pt x="0" y="277493"/>
                </a:cubicBezTo>
                <a:cubicBezTo>
                  <a:pt x="126288" y="250906"/>
                  <a:pt x="258273" y="363901"/>
                  <a:pt x="301952" y="402832"/>
                </a:cubicBezTo>
                <a:lnTo>
                  <a:pt x="977070" y="1069404"/>
                </a:lnTo>
                <a:lnTo>
                  <a:pt x="928643" y="1069404"/>
                </a:lnTo>
                <a:lnTo>
                  <a:pt x="928643" y="1174802"/>
                </a:lnTo>
                <a:lnTo>
                  <a:pt x="1552486" y="1174802"/>
                </a:lnTo>
                <a:close/>
              </a:path>
            </a:pathLst>
          </a:custGeom>
          <a:solidFill>
            <a:srgbClr val="D0EAEB"/>
          </a:solidFill>
          <a:ln w="12700" cap="flat" cmpd="sng">
            <a:solidFill>
              <a:srgbClr val="2F2637">
                <a:alpha val="50195"/>
              </a:srgbClr>
            </a:solidFill>
            <a:miter lim="800000"/>
          </a:ln>
        </p:spPr>
        <p:txBody>
          <a:bodyPr anchor="ctr"/>
          <a:lstStyle/>
          <a:p>
            <a:endParaRPr lang="zh-CN" altLang="en-US" dirty="0"/>
          </a:p>
        </p:txBody>
      </p:sp>
      <p:sp>
        <p:nvSpPr>
          <p:cNvPr id="24" name="任意多边形 19"/>
          <p:cNvSpPr>
            <a:spLocks noChangeArrowheads="1"/>
          </p:cNvSpPr>
          <p:nvPr/>
        </p:nvSpPr>
        <p:spPr bwMode="auto">
          <a:xfrm flipV="1">
            <a:off x="8150225" y="3811588"/>
            <a:ext cx="2244725" cy="1698625"/>
          </a:xfrm>
          <a:custGeom>
            <a:avLst/>
            <a:gdLst>
              <a:gd name="T0" fmla="*/ 2244725 w 1552486"/>
              <a:gd name="T1" fmla="*/ 1698625 h 1174802"/>
              <a:gd name="T2" fmla="*/ 2244725 w 1552486"/>
              <a:gd name="T3" fmla="*/ 792502 h 1174802"/>
              <a:gd name="T4" fmla="*/ 2096450 w 1552486"/>
              <a:gd name="T5" fmla="*/ 792502 h 1174802"/>
              <a:gd name="T6" fmla="*/ 2096450 w 1552486"/>
              <a:gd name="T7" fmla="*/ 854283 h 1174802"/>
              <a:gd name="T8" fmla="*/ 1466281 w 1552486"/>
              <a:gd name="T9" fmla="*/ 224117 h 1174802"/>
              <a:gd name="T10" fmla="*/ 0 w 1552486"/>
              <a:gd name="T11" fmla="*/ 401222 h 1174802"/>
              <a:gd name="T12" fmla="*/ 436590 w 1552486"/>
              <a:gd name="T13" fmla="*/ 582448 h 1174802"/>
              <a:gd name="T14" fmla="*/ 1412736 w 1552486"/>
              <a:gd name="T15" fmla="*/ 1546232 h 1174802"/>
              <a:gd name="T16" fmla="*/ 1342716 w 1552486"/>
              <a:gd name="T17" fmla="*/ 1546232 h 1174802"/>
              <a:gd name="T18" fmla="*/ 1342716 w 1552486"/>
              <a:gd name="T19" fmla="*/ 1698625 h 1174802"/>
              <a:gd name="T20" fmla="*/ 2244725 w 1552486"/>
              <a:gd name="T21" fmla="*/ 1698625 h 11748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52486"/>
              <a:gd name="T34" fmla="*/ 0 h 1174802"/>
              <a:gd name="T35" fmla="*/ 1552486 w 1552486"/>
              <a:gd name="T36" fmla="*/ 1174802 h 11748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52486" h="1174802">
                <a:moveTo>
                  <a:pt x="1552486" y="1174802"/>
                </a:moveTo>
                <a:lnTo>
                  <a:pt x="1552486" y="548110"/>
                </a:lnTo>
                <a:lnTo>
                  <a:pt x="1449937" y="548110"/>
                </a:lnTo>
                <a:lnTo>
                  <a:pt x="1449937" y="590839"/>
                </a:lnTo>
                <a:lnTo>
                  <a:pt x="1014102" y="155004"/>
                </a:lnTo>
                <a:cubicBezTo>
                  <a:pt x="764374" y="-89025"/>
                  <a:pt x="312397" y="-42499"/>
                  <a:pt x="0" y="277493"/>
                </a:cubicBezTo>
                <a:cubicBezTo>
                  <a:pt x="126288" y="250906"/>
                  <a:pt x="258273" y="363901"/>
                  <a:pt x="301952" y="402832"/>
                </a:cubicBezTo>
                <a:lnTo>
                  <a:pt x="977070" y="1069404"/>
                </a:lnTo>
                <a:lnTo>
                  <a:pt x="928643" y="1069404"/>
                </a:lnTo>
                <a:lnTo>
                  <a:pt x="928643" y="1174802"/>
                </a:lnTo>
                <a:lnTo>
                  <a:pt x="1552486" y="1174802"/>
                </a:lnTo>
                <a:close/>
              </a:path>
            </a:pathLst>
          </a:custGeom>
          <a:solidFill>
            <a:srgbClr val="2F263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2" name="文本框 1"/>
          <p:cNvSpPr txBox="1"/>
          <p:nvPr/>
        </p:nvSpPr>
        <p:spPr>
          <a:xfrm>
            <a:off x="2596994" y="5434451"/>
            <a:ext cx="2086765" cy="461665"/>
          </a:xfrm>
          <a:prstGeom prst="rect">
            <a:avLst/>
          </a:prstGeom>
          <a:noFill/>
        </p:spPr>
        <p:txBody>
          <a:bodyPr wrap="square" rtlCol="0">
            <a:spAutoFit/>
          </a:bodyPr>
          <a:lstStyle/>
          <a:p>
            <a:r>
              <a:rPr lang="en-US" altLang="zh-CN" sz="2400" dirty="0">
                <a:ea typeface="等线" panose="02010600030101010101" pitchFamily="2" charset="-122"/>
              </a:rPr>
              <a:t>File </a:t>
            </a:r>
            <a:r>
              <a:rPr lang="zh-CN" altLang="en-US" sz="2400" dirty="0">
                <a:ea typeface="等线" panose="02010600030101010101" pitchFamily="2" charset="-122"/>
              </a:rPr>
              <a:t>→ </a:t>
            </a:r>
            <a:r>
              <a:rPr lang="en-US" altLang="zh-CN" sz="2400" dirty="0">
                <a:ea typeface="等线" panose="02010600030101010101" pitchFamily="2" charset="-122"/>
              </a:rPr>
              <a:t>Object</a:t>
            </a:r>
            <a:endParaRPr lang="zh-CN" altLang="en-US" sz="2400" dirty="0">
              <a:ea typeface="等线" panose="02010600030101010101" pitchFamily="2" charset="-122"/>
            </a:endParaRPr>
          </a:p>
        </p:txBody>
      </p:sp>
      <p:sp>
        <p:nvSpPr>
          <p:cNvPr id="47" name="文本框 46"/>
          <p:cNvSpPr txBox="1"/>
          <p:nvPr/>
        </p:nvSpPr>
        <p:spPr>
          <a:xfrm>
            <a:off x="1422400" y="2072640"/>
            <a:ext cx="1869440" cy="830997"/>
          </a:xfrm>
          <a:prstGeom prst="rect">
            <a:avLst/>
          </a:prstGeom>
          <a:noFill/>
        </p:spPr>
        <p:txBody>
          <a:bodyPr wrap="square" rtlCol="0">
            <a:spAutoFit/>
          </a:bodyPr>
          <a:lstStyle/>
          <a:p>
            <a:r>
              <a:rPr lang="en-US" altLang="zh-CN" sz="2400" dirty="0" err="1">
                <a:latin typeface="等线" panose="02010600030101010101" pitchFamily="2" charset="-122"/>
                <a:ea typeface="等线" panose="02010600030101010101" pitchFamily="2" charset="-122"/>
              </a:rPr>
              <a:t>Ceph</a:t>
            </a:r>
            <a:r>
              <a:rPr lang="zh-CN" altLang="en-US" sz="2400" dirty="0">
                <a:latin typeface="等线" panose="02010600030101010101" pitchFamily="2" charset="-122"/>
                <a:ea typeface="等线" panose="02010600030101010101" pitchFamily="2" charset="-122"/>
              </a:rPr>
              <a:t>数据存储的</a:t>
            </a:r>
            <a:r>
              <a:rPr lang="en-US" altLang="zh-CN" sz="2400" dirty="0">
                <a:latin typeface="等线" panose="02010600030101010101" pitchFamily="2" charset="-122"/>
                <a:ea typeface="等线" panose="02010600030101010101" pitchFamily="2" charset="-122"/>
              </a:rPr>
              <a:t>3</a:t>
            </a:r>
            <a:r>
              <a:rPr lang="zh-CN" altLang="en-US" sz="2400" dirty="0">
                <a:latin typeface="等线" panose="02010600030101010101" pitchFamily="2" charset="-122"/>
                <a:ea typeface="等线" panose="02010600030101010101" pitchFamily="2" charset="-122"/>
              </a:rPr>
              <a:t>个映射</a:t>
            </a:r>
            <a:endParaRPr lang="zh-CN" altLang="en-US" sz="2400" dirty="0">
              <a:latin typeface="等线" panose="02010600030101010101" pitchFamily="2" charset="-122"/>
              <a:ea typeface="等线" panose="02010600030101010101" pitchFamily="2" charset="-122"/>
            </a:endParaRPr>
          </a:p>
        </p:txBody>
      </p:sp>
      <p:sp>
        <p:nvSpPr>
          <p:cNvPr id="48" name="文本框 47"/>
          <p:cNvSpPr txBox="1"/>
          <p:nvPr/>
        </p:nvSpPr>
        <p:spPr>
          <a:xfrm>
            <a:off x="5164180" y="2315348"/>
            <a:ext cx="2086765" cy="461665"/>
          </a:xfrm>
          <a:prstGeom prst="rect">
            <a:avLst/>
          </a:prstGeom>
          <a:noFill/>
        </p:spPr>
        <p:txBody>
          <a:bodyPr wrap="square" rtlCol="0">
            <a:spAutoFit/>
          </a:bodyPr>
          <a:lstStyle/>
          <a:p>
            <a:r>
              <a:rPr lang="en-US" altLang="zh-CN" sz="2400" dirty="0">
                <a:ea typeface="等线" panose="02010600030101010101" pitchFamily="2" charset="-122"/>
              </a:rPr>
              <a:t>Object </a:t>
            </a:r>
            <a:r>
              <a:rPr lang="zh-CN" altLang="en-US" sz="2400" dirty="0">
                <a:ea typeface="等线" panose="02010600030101010101" pitchFamily="2" charset="-122"/>
              </a:rPr>
              <a:t>→ </a:t>
            </a:r>
            <a:r>
              <a:rPr lang="en-US" altLang="zh-CN" sz="2400" dirty="0">
                <a:ea typeface="等线" panose="02010600030101010101" pitchFamily="2" charset="-122"/>
              </a:rPr>
              <a:t>PG</a:t>
            </a:r>
            <a:endParaRPr lang="zh-CN" altLang="en-US" sz="2400" dirty="0">
              <a:ea typeface="等线" panose="02010600030101010101" pitchFamily="2" charset="-122"/>
            </a:endParaRPr>
          </a:p>
        </p:txBody>
      </p:sp>
      <p:sp>
        <p:nvSpPr>
          <p:cNvPr id="49" name="文本框 48"/>
          <p:cNvSpPr txBox="1"/>
          <p:nvPr/>
        </p:nvSpPr>
        <p:spPr>
          <a:xfrm>
            <a:off x="7075118" y="5346394"/>
            <a:ext cx="2086765" cy="461665"/>
          </a:xfrm>
          <a:prstGeom prst="rect">
            <a:avLst/>
          </a:prstGeom>
          <a:noFill/>
        </p:spPr>
        <p:txBody>
          <a:bodyPr wrap="square" rtlCol="0">
            <a:spAutoFit/>
          </a:bodyPr>
          <a:lstStyle/>
          <a:p>
            <a:r>
              <a:rPr lang="en-US" altLang="zh-CN" sz="2400" dirty="0">
                <a:ea typeface="等线" panose="02010600030101010101" pitchFamily="2" charset="-122"/>
              </a:rPr>
              <a:t>PG </a:t>
            </a:r>
            <a:r>
              <a:rPr lang="zh-CN" altLang="en-US" sz="2400" dirty="0">
                <a:ea typeface="等线" panose="02010600030101010101" pitchFamily="2" charset="-122"/>
              </a:rPr>
              <a:t>→ </a:t>
            </a:r>
            <a:r>
              <a:rPr lang="en-US" altLang="zh-CN" sz="2400" dirty="0">
                <a:ea typeface="等线" panose="02010600030101010101" pitchFamily="2" charset="-122"/>
              </a:rPr>
              <a:t>OSD</a:t>
            </a:r>
            <a:endParaRPr lang="zh-CN" altLang="en-US" sz="2400" dirty="0">
              <a:ea typeface="等线"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8156" y="96112"/>
            <a:ext cx="11995688" cy="6661149"/>
          </a:xfrm>
          <a:prstGeom prst="rect">
            <a:avLst/>
          </a:prstGeom>
          <a:noFill/>
          <a:ln w="63500" cmpd="thickThi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p:cNvGrpSpPr/>
          <p:nvPr/>
        </p:nvGrpSpPr>
        <p:grpSpPr>
          <a:xfrm>
            <a:off x="696016" y="544146"/>
            <a:ext cx="804793" cy="798631"/>
            <a:chOff x="4985288" y="1224585"/>
            <a:chExt cx="2546888" cy="2527388"/>
          </a:xfrm>
          <a:effectLst/>
        </p:grpSpPr>
        <p:sp>
          <p:nvSpPr>
            <p:cNvPr id="17" name="椭圆 16"/>
            <p:cNvSpPr/>
            <p:nvPr/>
          </p:nvSpPr>
          <p:spPr>
            <a:xfrm>
              <a:off x="5012590" y="1224585"/>
              <a:ext cx="2433780" cy="2433781"/>
            </a:xfrm>
            <a:prstGeom prst="ellips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5098396" y="1265539"/>
              <a:ext cx="2433780" cy="2433781"/>
            </a:xfrm>
            <a:prstGeom prst="ellipse">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985288" y="1318192"/>
              <a:ext cx="2433780" cy="2433781"/>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
        <p:nvSpPr>
          <p:cNvPr id="20" name="文本框 19"/>
          <p:cNvSpPr txBox="1"/>
          <p:nvPr/>
        </p:nvSpPr>
        <p:spPr>
          <a:xfrm>
            <a:off x="590582" y="651564"/>
            <a:ext cx="1035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01</a:t>
            </a:r>
            <a:endParaRPr kumimoji="0" lang="en-US" altLang="zh-CN" sz="2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nvGrpSpPr>
          <p:cNvPr id="30" name="组合 29"/>
          <p:cNvGrpSpPr/>
          <p:nvPr/>
        </p:nvGrpSpPr>
        <p:grpSpPr>
          <a:xfrm>
            <a:off x="4047033" y="539811"/>
            <a:ext cx="4097933" cy="770969"/>
            <a:chOff x="4257796" y="584262"/>
            <a:chExt cx="3632495" cy="683403"/>
          </a:xfrm>
        </p:grpSpPr>
        <p:sp>
          <p:nvSpPr>
            <p:cNvPr id="31" name="Freeform 5"/>
            <p:cNvSpPr>
              <a:spLocks noEditPoints="1"/>
            </p:cNvSpPr>
            <p:nvPr/>
          </p:nvSpPr>
          <p:spPr bwMode="auto">
            <a:xfrm>
              <a:off x="5045242" y="584262"/>
              <a:ext cx="2016548" cy="234968"/>
            </a:xfrm>
            <a:custGeom>
              <a:avLst/>
              <a:gdLst>
                <a:gd name="T0" fmla="*/ 826 w 1255"/>
                <a:gd name="T1" fmla="*/ 94 h 234"/>
                <a:gd name="T2" fmla="*/ 1051 w 1255"/>
                <a:gd name="T3" fmla="*/ 107 h 234"/>
                <a:gd name="T4" fmla="*/ 1093 w 1255"/>
                <a:gd name="T5" fmla="*/ 107 h 234"/>
                <a:gd name="T6" fmla="*/ 1151 w 1255"/>
                <a:gd name="T7" fmla="*/ 87 h 234"/>
                <a:gd name="T8" fmla="*/ 1225 w 1255"/>
                <a:gd name="T9" fmla="*/ 118 h 234"/>
                <a:gd name="T10" fmla="*/ 1206 w 1255"/>
                <a:gd name="T11" fmla="*/ 139 h 234"/>
                <a:gd name="T12" fmla="*/ 1185 w 1255"/>
                <a:gd name="T13" fmla="*/ 102 h 234"/>
                <a:gd name="T14" fmla="*/ 1171 w 1255"/>
                <a:gd name="T15" fmla="*/ 112 h 234"/>
                <a:gd name="T16" fmla="*/ 1137 w 1255"/>
                <a:gd name="T17" fmla="*/ 119 h 234"/>
                <a:gd name="T18" fmla="*/ 1109 w 1255"/>
                <a:gd name="T19" fmla="*/ 119 h 234"/>
                <a:gd name="T20" fmla="*/ 1062 w 1255"/>
                <a:gd name="T21" fmla="*/ 116 h 234"/>
                <a:gd name="T22" fmla="*/ 841 w 1255"/>
                <a:gd name="T23" fmla="*/ 112 h 234"/>
                <a:gd name="T24" fmla="*/ 782 w 1255"/>
                <a:gd name="T25" fmla="*/ 117 h 234"/>
                <a:gd name="T26" fmla="*/ 756 w 1255"/>
                <a:gd name="T27" fmla="*/ 111 h 234"/>
                <a:gd name="T28" fmla="*/ 737 w 1255"/>
                <a:gd name="T29" fmla="*/ 118 h 234"/>
                <a:gd name="T30" fmla="*/ 717 w 1255"/>
                <a:gd name="T31" fmla="*/ 157 h 234"/>
                <a:gd name="T32" fmla="*/ 762 w 1255"/>
                <a:gd name="T33" fmla="*/ 99 h 234"/>
                <a:gd name="T34" fmla="*/ 772 w 1255"/>
                <a:gd name="T35" fmla="*/ 97 h 234"/>
                <a:gd name="T36" fmla="*/ 104 w 1255"/>
                <a:gd name="T37" fmla="*/ 87 h 234"/>
                <a:gd name="T38" fmla="*/ 30 w 1255"/>
                <a:gd name="T39" fmla="*/ 118 h 234"/>
                <a:gd name="T40" fmla="*/ 49 w 1255"/>
                <a:gd name="T41" fmla="*/ 139 h 234"/>
                <a:gd name="T42" fmla="*/ 71 w 1255"/>
                <a:gd name="T43" fmla="*/ 102 h 234"/>
                <a:gd name="T44" fmla="*/ 85 w 1255"/>
                <a:gd name="T45" fmla="*/ 112 h 234"/>
                <a:gd name="T46" fmla="*/ 118 w 1255"/>
                <a:gd name="T47" fmla="*/ 119 h 234"/>
                <a:gd name="T48" fmla="*/ 147 w 1255"/>
                <a:gd name="T49" fmla="*/ 119 h 234"/>
                <a:gd name="T50" fmla="*/ 193 w 1255"/>
                <a:gd name="T51" fmla="*/ 116 h 234"/>
                <a:gd name="T52" fmla="*/ 414 w 1255"/>
                <a:gd name="T53" fmla="*/ 112 h 234"/>
                <a:gd name="T54" fmla="*/ 474 w 1255"/>
                <a:gd name="T55" fmla="*/ 117 h 234"/>
                <a:gd name="T56" fmla="*/ 499 w 1255"/>
                <a:gd name="T57" fmla="*/ 111 h 234"/>
                <a:gd name="T58" fmla="*/ 518 w 1255"/>
                <a:gd name="T59" fmla="*/ 118 h 234"/>
                <a:gd name="T60" fmla="*/ 538 w 1255"/>
                <a:gd name="T61" fmla="*/ 157 h 234"/>
                <a:gd name="T62" fmla="*/ 494 w 1255"/>
                <a:gd name="T63" fmla="*/ 99 h 234"/>
                <a:gd name="T64" fmla="*/ 483 w 1255"/>
                <a:gd name="T65" fmla="*/ 97 h 234"/>
                <a:gd name="T66" fmla="*/ 445 w 1255"/>
                <a:gd name="T67" fmla="*/ 107 h 234"/>
                <a:gd name="T68" fmla="*/ 223 w 1255"/>
                <a:gd name="T69" fmla="*/ 107 h 234"/>
                <a:gd name="T70" fmla="*/ 178 w 1255"/>
                <a:gd name="T71" fmla="*/ 98 h 234"/>
                <a:gd name="T72" fmla="*/ 138 w 1255"/>
                <a:gd name="T73" fmla="*/ 105 h 234"/>
                <a:gd name="T74" fmla="*/ 616 w 1255"/>
                <a:gd name="T75" fmla="*/ 218 h 234"/>
                <a:gd name="T76" fmla="*/ 634 w 1255"/>
                <a:gd name="T77" fmla="*/ 202 h 234"/>
                <a:gd name="T78" fmla="*/ 635 w 1255"/>
                <a:gd name="T79" fmla="*/ 23 h 234"/>
                <a:gd name="T80" fmla="*/ 586 w 1255"/>
                <a:gd name="T81" fmla="*/ 94 h 234"/>
                <a:gd name="T82" fmla="*/ 651 w 1255"/>
                <a:gd name="T83" fmla="*/ 117 h 234"/>
                <a:gd name="T84" fmla="*/ 697 w 1255"/>
                <a:gd name="T85" fmla="*/ 69 h 234"/>
                <a:gd name="T86" fmla="*/ 710 w 1255"/>
                <a:gd name="T87" fmla="*/ 63 h 234"/>
                <a:gd name="T88" fmla="*/ 628 w 1255"/>
                <a:gd name="T89" fmla="*/ 1 h 234"/>
                <a:gd name="T90" fmla="*/ 545 w 1255"/>
                <a:gd name="T91" fmla="*/ 63 h 234"/>
                <a:gd name="T92" fmla="*/ 559 w 1255"/>
                <a:gd name="T93" fmla="*/ 69 h 234"/>
                <a:gd name="T94" fmla="*/ 611 w 1255"/>
                <a:gd name="T95" fmla="*/ 73 h 234"/>
                <a:gd name="T96" fmla="*/ 628 w 1255"/>
                <a:gd name="T97" fmla="*/ 121 h 234"/>
                <a:gd name="T98" fmla="*/ 557 w 1255"/>
                <a:gd name="T99" fmla="*/ 121 h 234"/>
                <a:gd name="T100" fmla="*/ 579 w 1255"/>
                <a:gd name="T101" fmla="*/ 116 h 234"/>
                <a:gd name="T102" fmla="*/ 568 w 1255"/>
                <a:gd name="T103" fmla="*/ 139 h 234"/>
                <a:gd name="T104" fmla="*/ 570 w 1255"/>
                <a:gd name="T105" fmla="*/ 159 h 234"/>
                <a:gd name="T106" fmla="*/ 604 w 1255"/>
                <a:gd name="T107" fmla="*/ 187 h 234"/>
                <a:gd name="T108" fmla="*/ 557 w 1255"/>
                <a:gd name="T109" fmla="*/ 131 h 234"/>
                <a:gd name="T110" fmla="*/ 703 w 1255"/>
                <a:gd name="T111" fmla="*/ 103 h 234"/>
                <a:gd name="T112" fmla="*/ 675 w 1255"/>
                <a:gd name="T113" fmla="*/ 107 h 234"/>
                <a:gd name="T114" fmla="*/ 693 w 1255"/>
                <a:gd name="T115" fmla="*/ 145 h 234"/>
                <a:gd name="T116" fmla="*/ 677 w 1255"/>
                <a:gd name="T117" fmla="*/ 151 h 234"/>
                <a:gd name="T118" fmla="*/ 651 w 1255"/>
                <a:gd name="T119" fmla="*/ 175 h 234"/>
                <a:gd name="T120" fmla="*/ 686 w 1255"/>
                <a:gd name="T121" fmla="*/ 18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5" h="234">
                  <a:moveTo>
                    <a:pt x="791" y="101"/>
                  </a:moveTo>
                  <a:cubicBezTo>
                    <a:pt x="793" y="103"/>
                    <a:pt x="794" y="105"/>
                    <a:pt x="795" y="107"/>
                  </a:cubicBezTo>
                  <a:cubicBezTo>
                    <a:pt x="810" y="107"/>
                    <a:pt x="810" y="107"/>
                    <a:pt x="810" y="107"/>
                  </a:cubicBezTo>
                  <a:cubicBezTo>
                    <a:pt x="810" y="107"/>
                    <a:pt x="810" y="106"/>
                    <a:pt x="811" y="105"/>
                  </a:cubicBezTo>
                  <a:cubicBezTo>
                    <a:pt x="812" y="99"/>
                    <a:pt x="819" y="94"/>
                    <a:pt x="826" y="94"/>
                  </a:cubicBezTo>
                  <a:cubicBezTo>
                    <a:pt x="833" y="94"/>
                    <a:pt x="839" y="99"/>
                    <a:pt x="841" y="105"/>
                  </a:cubicBezTo>
                  <a:cubicBezTo>
                    <a:pt x="841" y="106"/>
                    <a:pt x="841" y="107"/>
                    <a:pt x="841" y="107"/>
                  </a:cubicBezTo>
                  <a:cubicBezTo>
                    <a:pt x="1032" y="107"/>
                    <a:pt x="1032" y="107"/>
                    <a:pt x="1032" y="107"/>
                  </a:cubicBezTo>
                  <a:cubicBezTo>
                    <a:pt x="1033" y="103"/>
                    <a:pt x="1037" y="100"/>
                    <a:pt x="1042" y="100"/>
                  </a:cubicBezTo>
                  <a:cubicBezTo>
                    <a:pt x="1046" y="100"/>
                    <a:pt x="1050" y="103"/>
                    <a:pt x="1051" y="107"/>
                  </a:cubicBezTo>
                  <a:cubicBezTo>
                    <a:pt x="1052" y="107"/>
                    <a:pt x="1052" y="107"/>
                    <a:pt x="1052" y="107"/>
                  </a:cubicBezTo>
                  <a:cubicBezTo>
                    <a:pt x="1055" y="106"/>
                    <a:pt x="1059" y="104"/>
                    <a:pt x="1062" y="103"/>
                  </a:cubicBezTo>
                  <a:cubicBezTo>
                    <a:pt x="1067" y="100"/>
                    <a:pt x="1072" y="98"/>
                    <a:pt x="1078" y="98"/>
                  </a:cubicBezTo>
                  <a:cubicBezTo>
                    <a:pt x="1082" y="98"/>
                    <a:pt x="1086" y="99"/>
                    <a:pt x="1089" y="102"/>
                  </a:cubicBezTo>
                  <a:cubicBezTo>
                    <a:pt x="1091" y="103"/>
                    <a:pt x="1092" y="105"/>
                    <a:pt x="1093" y="107"/>
                  </a:cubicBezTo>
                  <a:cubicBezTo>
                    <a:pt x="1099" y="107"/>
                    <a:pt x="1099" y="107"/>
                    <a:pt x="1099" y="107"/>
                  </a:cubicBezTo>
                  <a:cubicBezTo>
                    <a:pt x="1100" y="103"/>
                    <a:pt x="1104" y="100"/>
                    <a:pt x="1109" y="100"/>
                  </a:cubicBezTo>
                  <a:cubicBezTo>
                    <a:pt x="1112" y="100"/>
                    <a:pt x="1116" y="102"/>
                    <a:pt x="1117" y="105"/>
                  </a:cubicBezTo>
                  <a:cubicBezTo>
                    <a:pt x="1121" y="101"/>
                    <a:pt x="1125" y="97"/>
                    <a:pt x="1129" y="94"/>
                  </a:cubicBezTo>
                  <a:cubicBezTo>
                    <a:pt x="1136" y="90"/>
                    <a:pt x="1143" y="87"/>
                    <a:pt x="1151" y="87"/>
                  </a:cubicBezTo>
                  <a:cubicBezTo>
                    <a:pt x="1169" y="87"/>
                    <a:pt x="1183" y="100"/>
                    <a:pt x="1199" y="106"/>
                  </a:cubicBezTo>
                  <a:cubicBezTo>
                    <a:pt x="1209" y="109"/>
                    <a:pt x="1219" y="110"/>
                    <a:pt x="1228" y="108"/>
                  </a:cubicBezTo>
                  <a:cubicBezTo>
                    <a:pt x="1238" y="107"/>
                    <a:pt x="1248" y="103"/>
                    <a:pt x="1255" y="96"/>
                  </a:cubicBezTo>
                  <a:cubicBezTo>
                    <a:pt x="1253" y="105"/>
                    <a:pt x="1247" y="113"/>
                    <a:pt x="1239" y="117"/>
                  </a:cubicBezTo>
                  <a:cubicBezTo>
                    <a:pt x="1234" y="118"/>
                    <a:pt x="1230" y="119"/>
                    <a:pt x="1225" y="118"/>
                  </a:cubicBezTo>
                  <a:cubicBezTo>
                    <a:pt x="1219" y="117"/>
                    <a:pt x="1214" y="114"/>
                    <a:pt x="1208" y="112"/>
                  </a:cubicBezTo>
                  <a:cubicBezTo>
                    <a:pt x="1208" y="112"/>
                    <a:pt x="1208" y="112"/>
                    <a:pt x="1208" y="112"/>
                  </a:cubicBezTo>
                  <a:cubicBezTo>
                    <a:pt x="1210" y="114"/>
                    <a:pt x="1212" y="117"/>
                    <a:pt x="1214" y="119"/>
                  </a:cubicBezTo>
                  <a:cubicBezTo>
                    <a:pt x="1216" y="122"/>
                    <a:pt x="1218" y="125"/>
                    <a:pt x="1218" y="128"/>
                  </a:cubicBezTo>
                  <a:cubicBezTo>
                    <a:pt x="1219" y="136"/>
                    <a:pt x="1212" y="141"/>
                    <a:pt x="1206" y="139"/>
                  </a:cubicBezTo>
                  <a:cubicBezTo>
                    <a:pt x="1203" y="138"/>
                    <a:pt x="1201" y="135"/>
                    <a:pt x="1200" y="133"/>
                  </a:cubicBezTo>
                  <a:cubicBezTo>
                    <a:pt x="1199" y="130"/>
                    <a:pt x="1198" y="126"/>
                    <a:pt x="1197" y="123"/>
                  </a:cubicBezTo>
                  <a:cubicBezTo>
                    <a:pt x="1196" y="120"/>
                    <a:pt x="1196" y="117"/>
                    <a:pt x="1194" y="114"/>
                  </a:cubicBezTo>
                  <a:cubicBezTo>
                    <a:pt x="1192" y="109"/>
                    <a:pt x="1189" y="105"/>
                    <a:pt x="1185" y="102"/>
                  </a:cubicBezTo>
                  <a:cubicBezTo>
                    <a:pt x="1185" y="102"/>
                    <a:pt x="1185" y="102"/>
                    <a:pt x="1185" y="102"/>
                  </a:cubicBezTo>
                  <a:cubicBezTo>
                    <a:pt x="1186" y="105"/>
                    <a:pt x="1187" y="107"/>
                    <a:pt x="1187" y="110"/>
                  </a:cubicBezTo>
                  <a:cubicBezTo>
                    <a:pt x="1188" y="113"/>
                    <a:pt x="1188" y="116"/>
                    <a:pt x="1187" y="119"/>
                  </a:cubicBezTo>
                  <a:cubicBezTo>
                    <a:pt x="1187" y="122"/>
                    <a:pt x="1185" y="124"/>
                    <a:pt x="1183" y="125"/>
                  </a:cubicBezTo>
                  <a:cubicBezTo>
                    <a:pt x="1180" y="126"/>
                    <a:pt x="1176" y="124"/>
                    <a:pt x="1174" y="122"/>
                  </a:cubicBezTo>
                  <a:cubicBezTo>
                    <a:pt x="1171" y="120"/>
                    <a:pt x="1171" y="116"/>
                    <a:pt x="1171" y="112"/>
                  </a:cubicBezTo>
                  <a:cubicBezTo>
                    <a:pt x="1170" y="108"/>
                    <a:pt x="1170" y="104"/>
                    <a:pt x="1169" y="101"/>
                  </a:cubicBezTo>
                  <a:cubicBezTo>
                    <a:pt x="1165" y="92"/>
                    <a:pt x="1152" y="91"/>
                    <a:pt x="1144" y="94"/>
                  </a:cubicBezTo>
                  <a:cubicBezTo>
                    <a:pt x="1144" y="95"/>
                    <a:pt x="1144" y="95"/>
                    <a:pt x="1144" y="95"/>
                  </a:cubicBezTo>
                  <a:cubicBezTo>
                    <a:pt x="1150" y="97"/>
                    <a:pt x="1157" y="102"/>
                    <a:pt x="1159" y="108"/>
                  </a:cubicBezTo>
                  <a:cubicBezTo>
                    <a:pt x="1163" y="121"/>
                    <a:pt x="1151" y="129"/>
                    <a:pt x="1137" y="119"/>
                  </a:cubicBezTo>
                  <a:cubicBezTo>
                    <a:pt x="1134" y="117"/>
                    <a:pt x="1130" y="115"/>
                    <a:pt x="1127" y="113"/>
                  </a:cubicBezTo>
                  <a:cubicBezTo>
                    <a:pt x="1125" y="112"/>
                    <a:pt x="1122" y="111"/>
                    <a:pt x="1119" y="111"/>
                  </a:cubicBezTo>
                  <a:cubicBezTo>
                    <a:pt x="1119" y="111"/>
                    <a:pt x="1119" y="110"/>
                    <a:pt x="1118" y="111"/>
                  </a:cubicBezTo>
                  <a:cubicBezTo>
                    <a:pt x="1118" y="112"/>
                    <a:pt x="1118" y="112"/>
                    <a:pt x="1118" y="112"/>
                  </a:cubicBezTo>
                  <a:cubicBezTo>
                    <a:pt x="1117" y="116"/>
                    <a:pt x="1113" y="119"/>
                    <a:pt x="1109" y="119"/>
                  </a:cubicBezTo>
                  <a:cubicBezTo>
                    <a:pt x="1104" y="119"/>
                    <a:pt x="1100" y="116"/>
                    <a:pt x="1099" y="112"/>
                  </a:cubicBezTo>
                  <a:cubicBezTo>
                    <a:pt x="1093" y="112"/>
                    <a:pt x="1093" y="112"/>
                    <a:pt x="1093" y="112"/>
                  </a:cubicBezTo>
                  <a:cubicBezTo>
                    <a:pt x="1092" y="114"/>
                    <a:pt x="1091" y="116"/>
                    <a:pt x="1089" y="117"/>
                  </a:cubicBezTo>
                  <a:cubicBezTo>
                    <a:pt x="1086" y="120"/>
                    <a:pt x="1082" y="121"/>
                    <a:pt x="1078" y="121"/>
                  </a:cubicBezTo>
                  <a:cubicBezTo>
                    <a:pt x="1072" y="121"/>
                    <a:pt x="1067" y="118"/>
                    <a:pt x="1062" y="116"/>
                  </a:cubicBezTo>
                  <a:cubicBezTo>
                    <a:pt x="1059" y="115"/>
                    <a:pt x="1055" y="113"/>
                    <a:pt x="1052" y="112"/>
                  </a:cubicBezTo>
                  <a:cubicBezTo>
                    <a:pt x="1051" y="112"/>
                    <a:pt x="1051" y="112"/>
                    <a:pt x="1051" y="112"/>
                  </a:cubicBezTo>
                  <a:cubicBezTo>
                    <a:pt x="1050" y="116"/>
                    <a:pt x="1046" y="119"/>
                    <a:pt x="1042" y="119"/>
                  </a:cubicBezTo>
                  <a:cubicBezTo>
                    <a:pt x="1037" y="119"/>
                    <a:pt x="1033" y="116"/>
                    <a:pt x="1032" y="112"/>
                  </a:cubicBezTo>
                  <a:cubicBezTo>
                    <a:pt x="841" y="112"/>
                    <a:pt x="841" y="112"/>
                    <a:pt x="841" y="112"/>
                  </a:cubicBezTo>
                  <a:cubicBezTo>
                    <a:pt x="840" y="119"/>
                    <a:pt x="834" y="125"/>
                    <a:pt x="826" y="125"/>
                  </a:cubicBezTo>
                  <a:cubicBezTo>
                    <a:pt x="818" y="125"/>
                    <a:pt x="811" y="119"/>
                    <a:pt x="810" y="112"/>
                  </a:cubicBezTo>
                  <a:cubicBezTo>
                    <a:pt x="795" y="112"/>
                    <a:pt x="795" y="112"/>
                    <a:pt x="795" y="112"/>
                  </a:cubicBezTo>
                  <a:cubicBezTo>
                    <a:pt x="794" y="114"/>
                    <a:pt x="792" y="116"/>
                    <a:pt x="790" y="117"/>
                  </a:cubicBezTo>
                  <a:cubicBezTo>
                    <a:pt x="787" y="119"/>
                    <a:pt x="784" y="118"/>
                    <a:pt x="782" y="117"/>
                  </a:cubicBezTo>
                  <a:cubicBezTo>
                    <a:pt x="778" y="116"/>
                    <a:pt x="775" y="115"/>
                    <a:pt x="773" y="113"/>
                  </a:cubicBezTo>
                  <a:cubicBezTo>
                    <a:pt x="770" y="111"/>
                    <a:pt x="767" y="110"/>
                    <a:pt x="764" y="108"/>
                  </a:cubicBezTo>
                  <a:cubicBezTo>
                    <a:pt x="759" y="107"/>
                    <a:pt x="754" y="107"/>
                    <a:pt x="749" y="107"/>
                  </a:cubicBezTo>
                  <a:cubicBezTo>
                    <a:pt x="749" y="108"/>
                    <a:pt x="749" y="108"/>
                    <a:pt x="749" y="108"/>
                  </a:cubicBezTo>
                  <a:cubicBezTo>
                    <a:pt x="752" y="108"/>
                    <a:pt x="754" y="110"/>
                    <a:pt x="756" y="111"/>
                  </a:cubicBezTo>
                  <a:cubicBezTo>
                    <a:pt x="759" y="113"/>
                    <a:pt x="761" y="115"/>
                    <a:pt x="763" y="117"/>
                  </a:cubicBezTo>
                  <a:cubicBezTo>
                    <a:pt x="764" y="119"/>
                    <a:pt x="766" y="122"/>
                    <a:pt x="764" y="125"/>
                  </a:cubicBezTo>
                  <a:cubicBezTo>
                    <a:pt x="763" y="127"/>
                    <a:pt x="759" y="129"/>
                    <a:pt x="756" y="129"/>
                  </a:cubicBezTo>
                  <a:cubicBezTo>
                    <a:pt x="752" y="129"/>
                    <a:pt x="749" y="127"/>
                    <a:pt x="747" y="125"/>
                  </a:cubicBezTo>
                  <a:cubicBezTo>
                    <a:pt x="744" y="122"/>
                    <a:pt x="741" y="119"/>
                    <a:pt x="737" y="118"/>
                  </a:cubicBezTo>
                  <a:cubicBezTo>
                    <a:pt x="728" y="115"/>
                    <a:pt x="719" y="124"/>
                    <a:pt x="715" y="132"/>
                  </a:cubicBezTo>
                  <a:cubicBezTo>
                    <a:pt x="715" y="132"/>
                    <a:pt x="715" y="132"/>
                    <a:pt x="715" y="132"/>
                  </a:cubicBezTo>
                  <a:cubicBezTo>
                    <a:pt x="721" y="129"/>
                    <a:pt x="730" y="127"/>
                    <a:pt x="736" y="130"/>
                  </a:cubicBezTo>
                  <a:cubicBezTo>
                    <a:pt x="748" y="136"/>
                    <a:pt x="745" y="151"/>
                    <a:pt x="729" y="154"/>
                  </a:cubicBezTo>
                  <a:cubicBezTo>
                    <a:pt x="725" y="155"/>
                    <a:pt x="721" y="156"/>
                    <a:pt x="717" y="157"/>
                  </a:cubicBezTo>
                  <a:cubicBezTo>
                    <a:pt x="715" y="158"/>
                    <a:pt x="712" y="159"/>
                    <a:pt x="710" y="161"/>
                  </a:cubicBezTo>
                  <a:cubicBezTo>
                    <a:pt x="709" y="162"/>
                    <a:pt x="707" y="164"/>
                    <a:pt x="707" y="166"/>
                  </a:cubicBezTo>
                  <a:cubicBezTo>
                    <a:pt x="705" y="158"/>
                    <a:pt x="704" y="150"/>
                    <a:pt x="705" y="143"/>
                  </a:cubicBezTo>
                  <a:cubicBezTo>
                    <a:pt x="706" y="135"/>
                    <a:pt x="710" y="127"/>
                    <a:pt x="715" y="121"/>
                  </a:cubicBezTo>
                  <a:cubicBezTo>
                    <a:pt x="727" y="108"/>
                    <a:pt x="746" y="107"/>
                    <a:pt x="762" y="99"/>
                  </a:cubicBezTo>
                  <a:cubicBezTo>
                    <a:pt x="770" y="95"/>
                    <a:pt x="778" y="88"/>
                    <a:pt x="783" y="80"/>
                  </a:cubicBezTo>
                  <a:cubicBezTo>
                    <a:pt x="789" y="72"/>
                    <a:pt x="793" y="62"/>
                    <a:pt x="793" y="52"/>
                  </a:cubicBezTo>
                  <a:cubicBezTo>
                    <a:pt x="798" y="60"/>
                    <a:pt x="800" y="70"/>
                    <a:pt x="796" y="78"/>
                  </a:cubicBezTo>
                  <a:cubicBezTo>
                    <a:pt x="795" y="83"/>
                    <a:pt x="792" y="86"/>
                    <a:pt x="788" y="89"/>
                  </a:cubicBezTo>
                  <a:cubicBezTo>
                    <a:pt x="783" y="93"/>
                    <a:pt x="778" y="95"/>
                    <a:pt x="772" y="97"/>
                  </a:cubicBezTo>
                  <a:cubicBezTo>
                    <a:pt x="772" y="97"/>
                    <a:pt x="772" y="97"/>
                    <a:pt x="772" y="97"/>
                  </a:cubicBezTo>
                  <a:cubicBezTo>
                    <a:pt x="775" y="97"/>
                    <a:pt x="778" y="97"/>
                    <a:pt x="782" y="98"/>
                  </a:cubicBezTo>
                  <a:cubicBezTo>
                    <a:pt x="785" y="98"/>
                    <a:pt x="788" y="99"/>
                    <a:pt x="791" y="101"/>
                  </a:cubicBezTo>
                  <a:close/>
                  <a:moveTo>
                    <a:pt x="126" y="94"/>
                  </a:moveTo>
                  <a:cubicBezTo>
                    <a:pt x="120" y="90"/>
                    <a:pt x="112" y="87"/>
                    <a:pt x="104" y="87"/>
                  </a:cubicBezTo>
                  <a:cubicBezTo>
                    <a:pt x="86" y="87"/>
                    <a:pt x="72" y="100"/>
                    <a:pt x="56" y="106"/>
                  </a:cubicBezTo>
                  <a:cubicBezTo>
                    <a:pt x="47" y="109"/>
                    <a:pt x="37" y="110"/>
                    <a:pt x="27" y="108"/>
                  </a:cubicBezTo>
                  <a:cubicBezTo>
                    <a:pt x="17" y="107"/>
                    <a:pt x="8" y="103"/>
                    <a:pt x="0" y="96"/>
                  </a:cubicBezTo>
                  <a:cubicBezTo>
                    <a:pt x="2" y="105"/>
                    <a:pt x="8" y="113"/>
                    <a:pt x="17" y="117"/>
                  </a:cubicBezTo>
                  <a:cubicBezTo>
                    <a:pt x="21" y="118"/>
                    <a:pt x="26" y="119"/>
                    <a:pt x="30" y="118"/>
                  </a:cubicBezTo>
                  <a:cubicBezTo>
                    <a:pt x="36" y="117"/>
                    <a:pt x="42" y="114"/>
                    <a:pt x="47" y="112"/>
                  </a:cubicBezTo>
                  <a:cubicBezTo>
                    <a:pt x="47" y="112"/>
                    <a:pt x="47" y="112"/>
                    <a:pt x="47" y="112"/>
                  </a:cubicBezTo>
                  <a:cubicBezTo>
                    <a:pt x="45" y="114"/>
                    <a:pt x="43" y="117"/>
                    <a:pt x="41" y="119"/>
                  </a:cubicBezTo>
                  <a:cubicBezTo>
                    <a:pt x="39" y="122"/>
                    <a:pt x="38" y="125"/>
                    <a:pt x="37" y="128"/>
                  </a:cubicBezTo>
                  <a:cubicBezTo>
                    <a:pt x="36" y="136"/>
                    <a:pt x="43" y="141"/>
                    <a:pt x="49" y="139"/>
                  </a:cubicBezTo>
                  <a:cubicBezTo>
                    <a:pt x="52" y="138"/>
                    <a:pt x="54" y="135"/>
                    <a:pt x="55" y="133"/>
                  </a:cubicBezTo>
                  <a:cubicBezTo>
                    <a:pt x="57" y="130"/>
                    <a:pt x="58" y="126"/>
                    <a:pt x="58" y="123"/>
                  </a:cubicBezTo>
                  <a:cubicBezTo>
                    <a:pt x="59" y="120"/>
                    <a:pt x="60" y="117"/>
                    <a:pt x="61" y="114"/>
                  </a:cubicBezTo>
                  <a:cubicBezTo>
                    <a:pt x="63" y="109"/>
                    <a:pt x="66" y="105"/>
                    <a:pt x="70" y="102"/>
                  </a:cubicBezTo>
                  <a:cubicBezTo>
                    <a:pt x="71" y="102"/>
                    <a:pt x="71" y="102"/>
                    <a:pt x="71" y="102"/>
                  </a:cubicBezTo>
                  <a:cubicBezTo>
                    <a:pt x="69" y="105"/>
                    <a:pt x="68" y="107"/>
                    <a:pt x="68" y="110"/>
                  </a:cubicBezTo>
                  <a:cubicBezTo>
                    <a:pt x="68" y="113"/>
                    <a:pt x="67" y="116"/>
                    <a:pt x="68" y="119"/>
                  </a:cubicBezTo>
                  <a:cubicBezTo>
                    <a:pt x="69" y="122"/>
                    <a:pt x="70" y="124"/>
                    <a:pt x="72" y="125"/>
                  </a:cubicBezTo>
                  <a:cubicBezTo>
                    <a:pt x="75" y="126"/>
                    <a:pt x="79" y="124"/>
                    <a:pt x="81" y="122"/>
                  </a:cubicBezTo>
                  <a:cubicBezTo>
                    <a:pt x="84" y="120"/>
                    <a:pt x="84" y="116"/>
                    <a:pt x="85" y="112"/>
                  </a:cubicBezTo>
                  <a:cubicBezTo>
                    <a:pt x="85" y="108"/>
                    <a:pt x="85" y="104"/>
                    <a:pt x="86" y="101"/>
                  </a:cubicBezTo>
                  <a:cubicBezTo>
                    <a:pt x="91" y="92"/>
                    <a:pt x="103" y="91"/>
                    <a:pt x="111" y="94"/>
                  </a:cubicBezTo>
                  <a:cubicBezTo>
                    <a:pt x="111" y="95"/>
                    <a:pt x="111" y="95"/>
                    <a:pt x="111" y="95"/>
                  </a:cubicBezTo>
                  <a:cubicBezTo>
                    <a:pt x="105" y="97"/>
                    <a:pt x="98" y="102"/>
                    <a:pt x="96" y="108"/>
                  </a:cubicBezTo>
                  <a:cubicBezTo>
                    <a:pt x="92" y="121"/>
                    <a:pt x="105" y="129"/>
                    <a:pt x="118" y="119"/>
                  </a:cubicBezTo>
                  <a:cubicBezTo>
                    <a:pt x="122" y="117"/>
                    <a:pt x="125" y="115"/>
                    <a:pt x="128" y="113"/>
                  </a:cubicBezTo>
                  <a:cubicBezTo>
                    <a:pt x="131" y="112"/>
                    <a:pt x="133" y="111"/>
                    <a:pt x="136" y="111"/>
                  </a:cubicBezTo>
                  <a:cubicBezTo>
                    <a:pt x="136" y="111"/>
                    <a:pt x="137" y="110"/>
                    <a:pt x="137" y="111"/>
                  </a:cubicBezTo>
                  <a:cubicBezTo>
                    <a:pt x="137" y="112"/>
                    <a:pt x="137" y="112"/>
                    <a:pt x="137" y="112"/>
                  </a:cubicBezTo>
                  <a:cubicBezTo>
                    <a:pt x="138" y="116"/>
                    <a:pt x="142" y="119"/>
                    <a:pt x="147" y="119"/>
                  </a:cubicBezTo>
                  <a:cubicBezTo>
                    <a:pt x="151" y="119"/>
                    <a:pt x="155" y="116"/>
                    <a:pt x="156" y="112"/>
                  </a:cubicBezTo>
                  <a:cubicBezTo>
                    <a:pt x="162" y="112"/>
                    <a:pt x="162" y="112"/>
                    <a:pt x="162" y="112"/>
                  </a:cubicBezTo>
                  <a:cubicBezTo>
                    <a:pt x="163" y="114"/>
                    <a:pt x="164" y="116"/>
                    <a:pt x="166" y="117"/>
                  </a:cubicBezTo>
                  <a:cubicBezTo>
                    <a:pt x="169" y="120"/>
                    <a:pt x="174" y="121"/>
                    <a:pt x="178" y="121"/>
                  </a:cubicBezTo>
                  <a:cubicBezTo>
                    <a:pt x="183" y="121"/>
                    <a:pt x="188" y="118"/>
                    <a:pt x="193" y="116"/>
                  </a:cubicBezTo>
                  <a:cubicBezTo>
                    <a:pt x="197" y="115"/>
                    <a:pt x="200" y="113"/>
                    <a:pt x="204" y="112"/>
                  </a:cubicBezTo>
                  <a:cubicBezTo>
                    <a:pt x="204" y="112"/>
                    <a:pt x="204" y="112"/>
                    <a:pt x="204" y="112"/>
                  </a:cubicBezTo>
                  <a:cubicBezTo>
                    <a:pt x="205" y="116"/>
                    <a:pt x="209" y="119"/>
                    <a:pt x="214" y="119"/>
                  </a:cubicBezTo>
                  <a:cubicBezTo>
                    <a:pt x="218" y="119"/>
                    <a:pt x="222" y="116"/>
                    <a:pt x="223" y="112"/>
                  </a:cubicBezTo>
                  <a:cubicBezTo>
                    <a:pt x="414" y="112"/>
                    <a:pt x="414" y="112"/>
                    <a:pt x="414" y="112"/>
                  </a:cubicBezTo>
                  <a:cubicBezTo>
                    <a:pt x="415" y="119"/>
                    <a:pt x="422" y="125"/>
                    <a:pt x="430" y="125"/>
                  </a:cubicBezTo>
                  <a:cubicBezTo>
                    <a:pt x="438" y="125"/>
                    <a:pt x="444" y="119"/>
                    <a:pt x="445" y="112"/>
                  </a:cubicBezTo>
                  <a:cubicBezTo>
                    <a:pt x="461" y="112"/>
                    <a:pt x="461" y="112"/>
                    <a:pt x="461" y="112"/>
                  </a:cubicBezTo>
                  <a:cubicBezTo>
                    <a:pt x="461" y="114"/>
                    <a:pt x="463" y="116"/>
                    <a:pt x="465" y="117"/>
                  </a:cubicBezTo>
                  <a:cubicBezTo>
                    <a:pt x="468" y="119"/>
                    <a:pt x="471" y="118"/>
                    <a:pt x="474" y="117"/>
                  </a:cubicBezTo>
                  <a:cubicBezTo>
                    <a:pt x="477" y="116"/>
                    <a:pt x="480" y="115"/>
                    <a:pt x="483" y="113"/>
                  </a:cubicBezTo>
                  <a:cubicBezTo>
                    <a:pt x="486" y="111"/>
                    <a:pt x="488" y="110"/>
                    <a:pt x="491" y="108"/>
                  </a:cubicBezTo>
                  <a:cubicBezTo>
                    <a:pt x="496" y="107"/>
                    <a:pt x="501" y="107"/>
                    <a:pt x="506" y="107"/>
                  </a:cubicBezTo>
                  <a:cubicBezTo>
                    <a:pt x="506" y="108"/>
                    <a:pt x="506" y="108"/>
                    <a:pt x="506" y="108"/>
                  </a:cubicBezTo>
                  <a:cubicBezTo>
                    <a:pt x="504" y="108"/>
                    <a:pt x="501" y="110"/>
                    <a:pt x="499" y="111"/>
                  </a:cubicBezTo>
                  <a:cubicBezTo>
                    <a:pt x="496" y="113"/>
                    <a:pt x="494" y="115"/>
                    <a:pt x="492" y="117"/>
                  </a:cubicBezTo>
                  <a:cubicBezTo>
                    <a:pt x="491" y="119"/>
                    <a:pt x="490" y="122"/>
                    <a:pt x="491" y="125"/>
                  </a:cubicBezTo>
                  <a:cubicBezTo>
                    <a:pt x="492" y="127"/>
                    <a:pt x="496" y="129"/>
                    <a:pt x="499" y="129"/>
                  </a:cubicBezTo>
                  <a:cubicBezTo>
                    <a:pt x="503" y="129"/>
                    <a:pt x="506" y="127"/>
                    <a:pt x="509" y="125"/>
                  </a:cubicBezTo>
                  <a:cubicBezTo>
                    <a:pt x="512" y="122"/>
                    <a:pt x="515" y="119"/>
                    <a:pt x="518" y="118"/>
                  </a:cubicBezTo>
                  <a:cubicBezTo>
                    <a:pt x="528" y="115"/>
                    <a:pt x="536" y="124"/>
                    <a:pt x="540" y="132"/>
                  </a:cubicBezTo>
                  <a:cubicBezTo>
                    <a:pt x="540" y="132"/>
                    <a:pt x="540" y="132"/>
                    <a:pt x="540" y="132"/>
                  </a:cubicBezTo>
                  <a:cubicBezTo>
                    <a:pt x="534" y="129"/>
                    <a:pt x="526" y="127"/>
                    <a:pt x="520" y="130"/>
                  </a:cubicBezTo>
                  <a:cubicBezTo>
                    <a:pt x="508" y="136"/>
                    <a:pt x="510" y="151"/>
                    <a:pt x="527" y="154"/>
                  </a:cubicBezTo>
                  <a:cubicBezTo>
                    <a:pt x="530" y="155"/>
                    <a:pt x="535" y="156"/>
                    <a:pt x="538" y="157"/>
                  </a:cubicBezTo>
                  <a:cubicBezTo>
                    <a:pt x="541" y="158"/>
                    <a:pt x="543" y="159"/>
                    <a:pt x="545" y="161"/>
                  </a:cubicBezTo>
                  <a:cubicBezTo>
                    <a:pt x="547" y="162"/>
                    <a:pt x="548" y="164"/>
                    <a:pt x="549" y="166"/>
                  </a:cubicBezTo>
                  <a:cubicBezTo>
                    <a:pt x="551" y="158"/>
                    <a:pt x="551" y="150"/>
                    <a:pt x="550" y="143"/>
                  </a:cubicBezTo>
                  <a:cubicBezTo>
                    <a:pt x="549" y="135"/>
                    <a:pt x="545" y="127"/>
                    <a:pt x="540" y="121"/>
                  </a:cubicBezTo>
                  <a:cubicBezTo>
                    <a:pt x="528" y="108"/>
                    <a:pt x="509" y="107"/>
                    <a:pt x="494" y="99"/>
                  </a:cubicBezTo>
                  <a:cubicBezTo>
                    <a:pt x="485" y="95"/>
                    <a:pt x="477" y="88"/>
                    <a:pt x="472" y="80"/>
                  </a:cubicBezTo>
                  <a:cubicBezTo>
                    <a:pt x="466" y="72"/>
                    <a:pt x="462" y="62"/>
                    <a:pt x="462" y="52"/>
                  </a:cubicBezTo>
                  <a:cubicBezTo>
                    <a:pt x="457" y="60"/>
                    <a:pt x="455" y="70"/>
                    <a:pt x="459" y="78"/>
                  </a:cubicBezTo>
                  <a:cubicBezTo>
                    <a:pt x="461" y="83"/>
                    <a:pt x="464" y="86"/>
                    <a:pt x="467" y="89"/>
                  </a:cubicBezTo>
                  <a:cubicBezTo>
                    <a:pt x="472" y="93"/>
                    <a:pt x="478" y="95"/>
                    <a:pt x="483" y="97"/>
                  </a:cubicBezTo>
                  <a:cubicBezTo>
                    <a:pt x="483" y="97"/>
                    <a:pt x="483" y="97"/>
                    <a:pt x="483" y="97"/>
                  </a:cubicBezTo>
                  <a:cubicBezTo>
                    <a:pt x="480" y="97"/>
                    <a:pt x="477" y="97"/>
                    <a:pt x="474" y="98"/>
                  </a:cubicBezTo>
                  <a:cubicBezTo>
                    <a:pt x="470" y="98"/>
                    <a:pt x="467" y="99"/>
                    <a:pt x="464" y="101"/>
                  </a:cubicBezTo>
                  <a:cubicBezTo>
                    <a:pt x="462" y="103"/>
                    <a:pt x="461" y="105"/>
                    <a:pt x="461" y="107"/>
                  </a:cubicBezTo>
                  <a:cubicBezTo>
                    <a:pt x="445" y="107"/>
                    <a:pt x="445" y="107"/>
                    <a:pt x="445" y="107"/>
                  </a:cubicBezTo>
                  <a:cubicBezTo>
                    <a:pt x="445" y="107"/>
                    <a:pt x="445" y="106"/>
                    <a:pt x="445" y="105"/>
                  </a:cubicBezTo>
                  <a:cubicBezTo>
                    <a:pt x="443" y="99"/>
                    <a:pt x="437" y="94"/>
                    <a:pt x="430" y="94"/>
                  </a:cubicBezTo>
                  <a:cubicBezTo>
                    <a:pt x="422" y="94"/>
                    <a:pt x="416" y="99"/>
                    <a:pt x="414" y="105"/>
                  </a:cubicBezTo>
                  <a:cubicBezTo>
                    <a:pt x="414" y="106"/>
                    <a:pt x="414" y="107"/>
                    <a:pt x="414" y="107"/>
                  </a:cubicBezTo>
                  <a:cubicBezTo>
                    <a:pt x="223" y="107"/>
                    <a:pt x="223" y="107"/>
                    <a:pt x="223" y="107"/>
                  </a:cubicBezTo>
                  <a:cubicBezTo>
                    <a:pt x="222" y="103"/>
                    <a:pt x="218" y="100"/>
                    <a:pt x="214" y="100"/>
                  </a:cubicBezTo>
                  <a:cubicBezTo>
                    <a:pt x="209" y="100"/>
                    <a:pt x="205" y="103"/>
                    <a:pt x="204" y="107"/>
                  </a:cubicBezTo>
                  <a:cubicBezTo>
                    <a:pt x="204" y="107"/>
                    <a:pt x="204" y="107"/>
                    <a:pt x="204" y="107"/>
                  </a:cubicBezTo>
                  <a:cubicBezTo>
                    <a:pt x="200" y="106"/>
                    <a:pt x="197" y="104"/>
                    <a:pt x="193" y="103"/>
                  </a:cubicBezTo>
                  <a:cubicBezTo>
                    <a:pt x="188" y="100"/>
                    <a:pt x="183" y="98"/>
                    <a:pt x="178" y="98"/>
                  </a:cubicBezTo>
                  <a:cubicBezTo>
                    <a:pt x="174" y="98"/>
                    <a:pt x="169" y="99"/>
                    <a:pt x="166" y="102"/>
                  </a:cubicBezTo>
                  <a:cubicBezTo>
                    <a:pt x="165" y="103"/>
                    <a:pt x="163" y="105"/>
                    <a:pt x="162" y="107"/>
                  </a:cubicBezTo>
                  <a:cubicBezTo>
                    <a:pt x="156" y="107"/>
                    <a:pt x="156" y="107"/>
                    <a:pt x="156" y="107"/>
                  </a:cubicBezTo>
                  <a:cubicBezTo>
                    <a:pt x="155" y="103"/>
                    <a:pt x="151" y="100"/>
                    <a:pt x="147" y="100"/>
                  </a:cubicBezTo>
                  <a:cubicBezTo>
                    <a:pt x="143" y="100"/>
                    <a:pt x="139" y="102"/>
                    <a:pt x="138" y="105"/>
                  </a:cubicBezTo>
                  <a:cubicBezTo>
                    <a:pt x="134" y="101"/>
                    <a:pt x="131" y="97"/>
                    <a:pt x="126" y="94"/>
                  </a:cubicBezTo>
                  <a:close/>
                  <a:moveTo>
                    <a:pt x="634" y="202"/>
                  </a:moveTo>
                  <a:cubicBezTo>
                    <a:pt x="632" y="197"/>
                    <a:pt x="629" y="191"/>
                    <a:pt x="628" y="186"/>
                  </a:cubicBezTo>
                  <a:cubicBezTo>
                    <a:pt x="626" y="191"/>
                    <a:pt x="623" y="197"/>
                    <a:pt x="621" y="202"/>
                  </a:cubicBezTo>
                  <a:cubicBezTo>
                    <a:pt x="619" y="207"/>
                    <a:pt x="616" y="212"/>
                    <a:pt x="616" y="218"/>
                  </a:cubicBezTo>
                  <a:cubicBezTo>
                    <a:pt x="616" y="222"/>
                    <a:pt x="617" y="226"/>
                    <a:pt x="620" y="229"/>
                  </a:cubicBezTo>
                  <a:cubicBezTo>
                    <a:pt x="622" y="231"/>
                    <a:pt x="625" y="233"/>
                    <a:pt x="628" y="234"/>
                  </a:cubicBezTo>
                  <a:cubicBezTo>
                    <a:pt x="631" y="233"/>
                    <a:pt x="633" y="231"/>
                    <a:pt x="635" y="229"/>
                  </a:cubicBezTo>
                  <a:cubicBezTo>
                    <a:pt x="638" y="226"/>
                    <a:pt x="639" y="222"/>
                    <a:pt x="639" y="218"/>
                  </a:cubicBezTo>
                  <a:cubicBezTo>
                    <a:pt x="639" y="212"/>
                    <a:pt x="637" y="207"/>
                    <a:pt x="634" y="202"/>
                  </a:cubicBezTo>
                  <a:close/>
                  <a:moveTo>
                    <a:pt x="621" y="50"/>
                  </a:moveTo>
                  <a:cubicBezTo>
                    <a:pt x="623" y="55"/>
                    <a:pt x="626" y="61"/>
                    <a:pt x="628" y="67"/>
                  </a:cubicBezTo>
                  <a:cubicBezTo>
                    <a:pt x="629" y="61"/>
                    <a:pt x="632" y="55"/>
                    <a:pt x="634" y="50"/>
                  </a:cubicBezTo>
                  <a:cubicBezTo>
                    <a:pt x="637" y="45"/>
                    <a:pt x="639" y="40"/>
                    <a:pt x="639" y="35"/>
                  </a:cubicBezTo>
                  <a:cubicBezTo>
                    <a:pt x="639" y="30"/>
                    <a:pt x="638" y="26"/>
                    <a:pt x="635" y="23"/>
                  </a:cubicBezTo>
                  <a:cubicBezTo>
                    <a:pt x="633" y="21"/>
                    <a:pt x="631" y="19"/>
                    <a:pt x="628" y="18"/>
                  </a:cubicBezTo>
                  <a:cubicBezTo>
                    <a:pt x="625" y="19"/>
                    <a:pt x="622" y="21"/>
                    <a:pt x="620" y="23"/>
                  </a:cubicBezTo>
                  <a:cubicBezTo>
                    <a:pt x="617" y="26"/>
                    <a:pt x="616" y="30"/>
                    <a:pt x="616" y="35"/>
                  </a:cubicBezTo>
                  <a:cubicBezTo>
                    <a:pt x="616" y="40"/>
                    <a:pt x="619" y="45"/>
                    <a:pt x="621" y="50"/>
                  </a:cubicBezTo>
                  <a:close/>
                  <a:moveTo>
                    <a:pt x="586" y="94"/>
                  </a:moveTo>
                  <a:cubicBezTo>
                    <a:pt x="578" y="106"/>
                    <a:pt x="597" y="112"/>
                    <a:pt x="605" y="117"/>
                  </a:cubicBezTo>
                  <a:cubicBezTo>
                    <a:pt x="622" y="128"/>
                    <a:pt x="623" y="144"/>
                    <a:pt x="610" y="161"/>
                  </a:cubicBezTo>
                  <a:cubicBezTo>
                    <a:pt x="621" y="157"/>
                    <a:pt x="626" y="141"/>
                    <a:pt x="628" y="129"/>
                  </a:cubicBezTo>
                  <a:cubicBezTo>
                    <a:pt x="629" y="141"/>
                    <a:pt x="634" y="157"/>
                    <a:pt x="646" y="161"/>
                  </a:cubicBezTo>
                  <a:cubicBezTo>
                    <a:pt x="633" y="144"/>
                    <a:pt x="633" y="128"/>
                    <a:pt x="651" y="117"/>
                  </a:cubicBezTo>
                  <a:cubicBezTo>
                    <a:pt x="658" y="112"/>
                    <a:pt x="677" y="106"/>
                    <a:pt x="669" y="94"/>
                  </a:cubicBezTo>
                  <a:cubicBezTo>
                    <a:pt x="664" y="87"/>
                    <a:pt x="652" y="87"/>
                    <a:pt x="649" y="96"/>
                  </a:cubicBezTo>
                  <a:cubicBezTo>
                    <a:pt x="648" y="98"/>
                    <a:pt x="646" y="99"/>
                    <a:pt x="646" y="98"/>
                  </a:cubicBezTo>
                  <a:cubicBezTo>
                    <a:pt x="649" y="83"/>
                    <a:pt x="657" y="71"/>
                    <a:pt x="669" y="62"/>
                  </a:cubicBezTo>
                  <a:cubicBezTo>
                    <a:pt x="690" y="45"/>
                    <a:pt x="703" y="62"/>
                    <a:pt x="697" y="69"/>
                  </a:cubicBezTo>
                  <a:cubicBezTo>
                    <a:pt x="696" y="69"/>
                    <a:pt x="695" y="70"/>
                    <a:pt x="694" y="69"/>
                  </a:cubicBezTo>
                  <a:cubicBezTo>
                    <a:pt x="692" y="67"/>
                    <a:pt x="689" y="66"/>
                    <a:pt x="687" y="67"/>
                  </a:cubicBezTo>
                  <a:cubicBezTo>
                    <a:pt x="683" y="69"/>
                    <a:pt x="681" y="73"/>
                    <a:pt x="683" y="76"/>
                  </a:cubicBezTo>
                  <a:cubicBezTo>
                    <a:pt x="685" y="84"/>
                    <a:pt x="695" y="83"/>
                    <a:pt x="701" y="79"/>
                  </a:cubicBezTo>
                  <a:cubicBezTo>
                    <a:pt x="707" y="75"/>
                    <a:pt x="710" y="69"/>
                    <a:pt x="710" y="63"/>
                  </a:cubicBezTo>
                  <a:cubicBezTo>
                    <a:pt x="711" y="52"/>
                    <a:pt x="699" y="44"/>
                    <a:pt x="688" y="45"/>
                  </a:cubicBezTo>
                  <a:cubicBezTo>
                    <a:pt x="677" y="46"/>
                    <a:pt x="667" y="54"/>
                    <a:pt x="659" y="61"/>
                  </a:cubicBezTo>
                  <a:cubicBezTo>
                    <a:pt x="657" y="62"/>
                    <a:pt x="659" y="59"/>
                    <a:pt x="659" y="59"/>
                  </a:cubicBezTo>
                  <a:cubicBezTo>
                    <a:pt x="667" y="50"/>
                    <a:pt x="674" y="40"/>
                    <a:pt x="673" y="28"/>
                  </a:cubicBezTo>
                  <a:cubicBezTo>
                    <a:pt x="672" y="8"/>
                    <a:pt x="645" y="0"/>
                    <a:pt x="628" y="1"/>
                  </a:cubicBezTo>
                  <a:cubicBezTo>
                    <a:pt x="611" y="0"/>
                    <a:pt x="583" y="8"/>
                    <a:pt x="582" y="28"/>
                  </a:cubicBezTo>
                  <a:cubicBezTo>
                    <a:pt x="581" y="40"/>
                    <a:pt x="589" y="50"/>
                    <a:pt x="596" y="59"/>
                  </a:cubicBezTo>
                  <a:cubicBezTo>
                    <a:pt x="596" y="59"/>
                    <a:pt x="598" y="62"/>
                    <a:pt x="597" y="61"/>
                  </a:cubicBezTo>
                  <a:cubicBezTo>
                    <a:pt x="588" y="54"/>
                    <a:pt x="578" y="46"/>
                    <a:pt x="567" y="45"/>
                  </a:cubicBezTo>
                  <a:cubicBezTo>
                    <a:pt x="557" y="44"/>
                    <a:pt x="545" y="52"/>
                    <a:pt x="545" y="63"/>
                  </a:cubicBezTo>
                  <a:cubicBezTo>
                    <a:pt x="545" y="69"/>
                    <a:pt x="549" y="75"/>
                    <a:pt x="554" y="79"/>
                  </a:cubicBezTo>
                  <a:cubicBezTo>
                    <a:pt x="560" y="83"/>
                    <a:pt x="570" y="84"/>
                    <a:pt x="573" y="76"/>
                  </a:cubicBezTo>
                  <a:cubicBezTo>
                    <a:pt x="574" y="73"/>
                    <a:pt x="572" y="69"/>
                    <a:pt x="569" y="67"/>
                  </a:cubicBezTo>
                  <a:cubicBezTo>
                    <a:pt x="566" y="66"/>
                    <a:pt x="563" y="67"/>
                    <a:pt x="561" y="69"/>
                  </a:cubicBezTo>
                  <a:cubicBezTo>
                    <a:pt x="561" y="70"/>
                    <a:pt x="559" y="69"/>
                    <a:pt x="559" y="69"/>
                  </a:cubicBezTo>
                  <a:cubicBezTo>
                    <a:pt x="552" y="62"/>
                    <a:pt x="566" y="45"/>
                    <a:pt x="586" y="62"/>
                  </a:cubicBezTo>
                  <a:cubicBezTo>
                    <a:pt x="598" y="71"/>
                    <a:pt x="606" y="83"/>
                    <a:pt x="609" y="98"/>
                  </a:cubicBezTo>
                  <a:cubicBezTo>
                    <a:pt x="610" y="99"/>
                    <a:pt x="607" y="98"/>
                    <a:pt x="607" y="96"/>
                  </a:cubicBezTo>
                  <a:cubicBezTo>
                    <a:pt x="603" y="87"/>
                    <a:pt x="591" y="87"/>
                    <a:pt x="586" y="94"/>
                  </a:cubicBezTo>
                  <a:close/>
                  <a:moveTo>
                    <a:pt x="611" y="73"/>
                  </a:moveTo>
                  <a:cubicBezTo>
                    <a:pt x="606" y="62"/>
                    <a:pt x="601" y="51"/>
                    <a:pt x="600" y="39"/>
                  </a:cubicBezTo>
                  <a:cubicBezTo>
                    <a:pt x="600" y="22"/>
                    <a:pt x="611" y="6"/>
                    <a:pt x="628" y="2"/>
                  </a:cubicBezTo>
                  <a:cubicBezTo>
                    <a:pt x="645" y="6"/>
                    <a:pt x="656" y="22"/>
                    <a:pt x="655" y="39"/>
                  </a:cubicBezTo>
                  <a:cubicBezTo>
                    <a:pt x="654" y="51"/>
                    <a:pt x="649" y="62"/>
                    <a:pt x="645" y="73"/>
                  </a:cubicBezTo>
                  <a:cubicBezTo>
                    <a:pt x="638" y="88"/>
                    <a:pt x="629" y="103"/>
                    <a:pt x="628" y="121"/>
                  </a:cubicBezTo>
                  <a:cubicBezTo>
                    <a:pt x="626" y="103"/>
                    <a:pt x="618" y="88"/>
                    <a:pt x="611" y="73"/>
                  </a:cubicBezTo>
                  <a:close/>
                  <a:moveTo>
                    <a:pt x="518" y="91"/>
                  </a:moveTo>
                  <a:cubicBezTo>
                    <a:pt x="526" y="87"/>
                    <a:pt x="536" y="87"/>
                    <a:pt x="544" y="93"/>
                  </a:cubicBezTo>
                  <a:cubicBezTo>
                    <a:pt x="548" y="96"/>
                    <a:pt x="551" y="99"/>
                    <a:pt x="553" y="103"/>
                  </a:cubicBezTo>
                  <a:cubicBezTo>
                    <a:pt x="555" y="109"/>
                    <a:pt x="556" y="115"/>
                    <a:pt x="557" y="121"/>
                  </a:cubicBezTo>
                  <a:cubicBezTo>
                    <a:pt x="557" y="121"/>
                    <a:pt x="557" y="121"/>
                    <a:pt x="557" y="121"/>
                  </a:cubicBezTo>
                  <a:cubicBezTo>
                    <a:pt x="558" y="117"/>
                    <a:pt x="559" y="114"/>
                    <a:pt x="560" y="112"/>
                  </a:cubicBezTo>
                  <a:cubicBezTo>
                    <a:pt x="561" y="108"/>
                    <a:pt x="563" y="105"/>
                    <a:pt x="565" y="103"/>
                  </a:cubicBezTo>
                  <a:cubicBezTo>
                    <a:pt x="571" y="98"/>
                    <a:pt x="579" y="101"/>
                    <a:pt x="581" y="107"/>
                  </a:cubicBezTo>
                  <a:cubicBezTo>
                    <a:pt x="581" y="110"/>
                    <a:pt x="580" y="113"/>
                    <a:pt x="579" y="116"/>
                  </a:cubicBezTo>
                  <a:cubicBezTo>
                    <a:pt x="577" y="118"/>
                    <a:pt x="575" y="121"/>
                    <a:pt x="573" y="123"/>
                  </a:cubicBezTo>
                  <a:cubicBezTo>
                    <a:pt x="571" y="126"/>
                    <a:pt x="568" y="128"/>
                    <a:pt x="566" y="131"/>
                  </a:cubicBezTo>
                  <a:cubicBezTo>
                    <a:pt x="564" y="135"/>
                    <a:pt x="563" y="140"/>
                    <a:pt x="562" y="145"/>
                  </a:cubicBezTo>
                  <a:cubicBezTo>
                    <a:pt x="563" y="145"/>
                    <a:pt x="563" y="145"/>
                    <a:pt x="563" y="145"/>
                  </a:cubicBezTo>
                  <a:cubicBezTo>
                    <a:pt x="564" y="143"/>
                    <a:pt x="566" y="141"/>
                    <a:pt x="568" y="139"/>
                  </a:cubicBezTo>
                  <a:cubicBezTo>
                    <a:pt x="570" y="137"/>
                    <a:pt x="572" y="135"/>
                    <a:pt x="575" y="134"/>
                  </a:cubicBezTo>
                  <a:cubicBezTo>
                    <a:pt x="577" y="133"/>
                    <a:pt x="580" y="132"/>
                    <a:pt x="582" y="134"/>
                  </a:cubicBezTo>
                  <a:cubicBezTo>
                    <a:pt x="585" y="136"/>
                    <a:pt x="586" y="140"/>
                    <a:pt x="585" y="143"/>
                  </a:cubicBezTo>
                  <a:cubicBezTo>
                    <a:pt x="585" y="147"/>
                    <a:pt x="581" y="149"/>
                    <a:pt x="579" y="151"/>
                  </a:cubicBezTo>
                  <a:cubicBezTo>
                    <a:pt x="576" y="154"/>
                    <a:pt x="572" y="156"/>
                    <a:pt x="570" y="159"/>
                  </a:cubicBezTo>
                  <a:cubicBezTo>
                    <a:pt x="565" y="168"/>
                    <a:pt x="572" y="178"/>
                    <a:pt x="579" y="184"/>
                  </a:cubicBezTo>
                  <a:cubicBezTo>
                    <a:pt x="579" y="183"/>
                    <a:pt x="579" y="183"/>
                    <a:pt x="579" y="183"/>
                  </a:cubicBezTo>
                  <a:cubicBezTo>
                    <a:pt x="578" y="177"/>
                    <a:pt x="577" y="168"/>
                    <a:pt x="582" y="163"/>
                  </a:cubicBezTo>
                  <a:cubicBezTo>
                    <a:pt x="590" y="153"/>
                    <a:pt x="604" y="158"/>
                    <a:pt x="604" y="175"/>
                  </a:cubicBezTo>
                  <a:cubicBezTo>
                    <a:pt x="604" y="179"/>
                    <a:pt x="603" y="183"/>
                    <a:pt x="604" y="187"/>
                  </a:cubicBezTo>
                  <a:cubicBezTo>
                    <a:pt x="604" y="190"/>
                    <a:pt x="605" y="192"/>
                    <a:pt x="606" y="194"/>
                  </a:cubicBezTo>
                  <a:cubicBezTo>
                    <a:pt x="608" y="196"/>
                    <a:pt x="609" y="198"/>
                    <a:pt x="611" y="199"/>
                  </a:cubicBezTo>
                  <a:cubicBezTo>
                    <a:pt x="603" y="199"/>
                    <a:pt x="595" y="199"/>
                    <a:pt x="588" y="196"/>
                  </a:cubicBezTo>
                  <a:cubicBezTo>
                    <a:pt x="580" y="193"/>
                    <a:pt x="574" y="188"/>
                    <a:pt x="569" y="181"/>
                  </a:cubicBezTo>
                  <a:cubicBezTo>
                    <a:pt x="559" y="167"/>
                    <a:pt x="562" y="148"/>
                    <a:pt x="557" y="131"/>
                  </a:cubicBezTo>
                  <a:cubicBezTo>
                    <a:pt x="555" y="122"/>
                    <a:pt x="550" y="113"/>
                    <a:pt x="543" y="106"/>
                  </a:cubicBezTo>
                  <a:cubicBezTo>
                    <a:pt x="536" y="99"/>
                    <a:pt x="528" y="93"/>
                    <a:pt x="518" y="91"/>
                  </a:cubicBezTo>
                  <a:close/>
                  <a:moveTo>
                    <a:pt x="737" y="91"/>
                  </a:moveTo>
                  <a:cubicBezTo>
                    <a:pt x="729" y="87"/>
                    <a:pt x="719" y="87"/>
                    <a:pt x="711" y="93"/>
                  </a:cubicBezTo>
                  <a:cubicBezTo>
                    <a:pt x="708" y="96"/>
                    <a:pt x="705" y="99"/>
                    <a:pt x="703" y="103"/>
                  </a:cubicBezTo>
                  <a:cubicBezTo>
                    <a:pt x="700" y="109"/>
                    <a:pt x="699" y="115"/>
                    <a:pt x="699" y="121"/>
                  </a:cubicBezTo>
                  <a:cubicBezTo>
                    <a:pt x="698" y="121"/>
                    <a:pt x="698" y="121"/>
                    <a:pt x="698" y="121"/>
                  </a:cubicBezTo>
                  <a:cubicBezTo>
                    <a:pt x="698" y="117"/>
                    <a:pt x="697" y="114"/>
                    <a:pt x="695" y="112"/>
                  </a:cubicBezTo>
                  <a:cubicBezTo>
                    <a:pt x="694" y="108"/>
                    <a:pt x="692" y="105"/>
                    <a:pt x="690" y="103"/>
                  </a:cubicBezTo>
                  <a:cubicBezTo>
                    <a:pt x="685" y="98"/>
                    <a:pt x="676" y="101"/>
                    <a:pt x="675" y="107"/>
                  </a:cubicBezTo>
                  <a:cubicBezTo>
                    <a:pt x="674" y="110"/>
                    <a:pt x="675" y="113"/>
                    <a:pt x="676" y="116"/>
                  </a:cubicBezTo>
                  <a:cubicBezTo>
                    <a:pt x="678" y="118"/>
                    <a:pt x="680" y="121"/>
                    <a:pt x="683" y="123"/>
                  </a:cubicBezTo>
                  <a:cubicBezTo>
                    <a:pt x="685" y="126"/>
                    <a:pt x="687" y="128"/>
                    <a:pt x="689" y="131"/>
                  </a:cubicBezTo>
                  <a:cubicBezTo>
                    <a:pt x="692" y="135"/>
                    <a:pt x="693" y="140"/>
                    <a:pt x="693" y="145"/>
                  </a:cubicBezTo>
                  <a:cubicBezTo>
                    <a:pt x="693" y="145"/>
                    <a:pt x="693" y="145"/>
                    <a:pt x="693" y="145"/>
                  </a:cubicBezTo>
                  <a:cubicBezTo>
                    <a:pt x="692" y="143"/>
                    <a:pt x="690" y="141"/>
                    <a:pt x="688" y="139"/>
                  </a:cubicBezTo>
                  <a:cubicBezTo>
                    <a:pt x="686" y="137"/>
                    <a:pt x="683" y="135"/>
                    <a:pt x="680" y="134"/>
                  </a:cubicBezTo>
                  <a:cubicBezTo>
                    <a:pt x="678" y="133"/>
                    <a:pt x="675" y="132"/>
                    <a:pt x="673" y="134"/>
                  </a:cubicBezTo>
                  <a:cubicBezTo>
                    <a:pt x="670" y="136"/>
                    <a:pt x="670" y="140"/>
                    <a:pt x="670" y="143"/>
                  </a:cubicBezTo>
                  <a:cubicBezTo>
                    <a:pt x="671" y="147"/>
                    <a:pt x="674" y="149"/>
                    <a:pt x="677" y="151"/>
                  </a:cubicBezTo>
                  <a:cubicBezTo>
                    <a:pt x="680" y="154"/>
                    <a:pt x="683" y="156"/>
                    <a:pt x="685" y="159"/>
                  </a:cubicBezTo>
                  <a:cubicBezTo>
                    <a:pt x="690" y="168"/>
                    <a:pt x="683" y="178"/>
                    <a:pt x="676" y="184"/>
                  </a:cubicBezTo>
                  <a:cubicBezTo>
                    <a:pt x="676" y="183"/>
                    <a:pt x="676" y="183"/>
                    <a:pt x="676" y="183"/>
                  </a:cubicBezTo>
                  <a:cubicBezTo>
                    <a:pt x="678" y="177"/>
                    <a:pt x="678" y="168"/>
                    <a:pt x="674" y="163"/>
                  </a:cubicBezTo>
                  <a:cubicBezTo>
                    <a:pt x="665" y="153"/>
                    <a:pt x="652" y="158"/>
                    <a:pt x="651" y="175"/>
                  </a:cubicBezTo>
                  <a:cubicBezTo>
                    <a:pt x="651" y="179"/>
                    <a:pt x="652" y="183"/>
                    <a:pt x="651" y="187"/>
                  </a:cubicBezTo>
                  <a:cubicBezTo>
                    <a:pt x="651" y="190"/>
                    <a:pt x="650" y="192"/>
                    <a:pt x="649" y="194"/>
                  </a:cubicBezTo>
                  <a:cubicBezTo>
                    <a:pt x="648" y="196"/>
                    <a:pt x="646" y="198"/>
                    <a:pt x="644" y="199"/>
                  </a:cubicBezTo>
                  <a:cubicBezTo>
                    <a:pt x="652" y="199"/>
                    <a:pt x="660" y="199"/>
                    <a:pt x="668" y="196"/>
                  </a:cubicBezTo>
                  <a:cubicBezTo>
                    <a:pt x="675" y="193"/>
                    <a:pt x="682" y="188"/>
                    <a:pt x="686" y="181"/>
                  </a:cubicBezTo>
                  <a:cubicBezTo>
                    <a:pt x="697" y="167"/>
                    <a:pt x="694" y="148"/>
                    <a:pt x="698" y="131"/>
                  </a:cubicBezTo>
                  <a:cubicBezTo>
                    <a:pt x="701" y="122"/>
                    <a:pt x="706" y="113"/>
                    <a:pt x="712" y="106"/>
                  </a:cubicBezTo>
                  <a:cubicBezTo>
                    <a:pt x="719" y="99"/>
                    <a:pt x="728" y="93"/>
                    <a:pt x="737" y="91"/>
                  </a:cubicBezTo>
                  <a:close/>
                </a:path>
              </a:pathLst>
            </a:custGeom>
            <a:solidFill>
              <a:schemeClr val="tx1">
                <a:alpha val="81000"/>
              </a:schemeClr>
            </a:solidFill>
            <a:ln>
              <a:noFill/>
            </a:ln>
          </p:spPr>
          <p:txBody>
            <a:bodyPr vert="horz" wrap="square" lIns="91440" tIns="45720" rIns="91440" bIns="45720" numCol="1" anchor="t" anchorCtr="0" compatLnSpc="1"/>
            <a:lstStyle/>
            <a:p>
              <a:endParaRPr lang="zh-CN" altLang="en-US"/>
            </a:p>
          </p:txBody>
        </p:sp>
        <p:sp>
          <p:nvSpPr>
            <p:cNvPr id="32" name="Freeform 27"/>
            <p:cNvSpPr/>
            <p:nvPr/>
          </p:nvSpPr>
          <p:spPr bwMode="auto">
            <a:xfrm flipH="1">
              <a:off x="7146756" y="967119"/>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sp>
          <p:nvSpPr>
            <p:cNvPr id="33" name="Freeform 27"/>
            <p:cNvSpPr/>
            <p:nvPr/>
          </p:nvSpPr>
          <p:spPr bwMode="auto">
            <a:xfrm>
              <a:off x="4257796" y="940520"/>
              <a:ext cx="743535" cy="300546"/>
            </a:xfrm>
            <a:custGeom>
              <a:avLst/>
              <a:gdLst>
                <a:gd name="T0" fmla="*/ 366 w 399"/>
                <a:gd name="T1" fmla="*/ 100 h 159"/>
                <a:gd name="T2" fmla="*/ 371 w 399"/>
                <a:gd name="T3" fmla="*/ 115 h 159"/>
                <a:gd name="T4" fmla="*/ 350 w 399"/>
                <a:gd name="T5" fmla="*/ 118 h 159"/>
                <a:gd name="T6" fmla="*/ 361 w 399"/>
                <a:gd name="T7" fmla="*/ 88 h 159"/>
                <a:gd name="T8" fmla="*/ 383 w 399"/>
                <a:gd name="T9" fmla="*/ 131 h 159"/>
                <a:gd name="T10" fmla="*/ 313 w 399"/>
                <a:gd name="T11" fmla="*/ 148 h 159"/>
                <a:gd name="T12" fmla="*/ 261 w 399"/>
                <a:gd name="T13" fmla="*/ 129 h 159"/>
                <a:gd name="T14" fmla="*/ 260 w 399"/>
                <a:gd name="T15" fmla="*/ 128 h 159"/>
                <a:gd name="T16" fmla="*/ 240 w 399"/>
                <a:gd name="T17" fmla="*/ 159 h 159"/>
                <a:gd name="T18" fmla="*/ 91 w 399"/>
                <a:gd name="T19" fmla="*/ 11 h 159"/>
                <a:gd name="T20" fmla="*/ 11 w 399"/>
                <a:gd name="T21" fmla="*/ 53 h 159"/>
                <a:gd name="T22" fmla="*/ 63 w 399"/>
                <a:gd name="T23" fmla="*/ 109 h 159"/>
                <a:gd name="T24" fmla="*/ 89 w 399"/>
                <a:gd name="T25" fmla="*/ 68 h 159"/>
                <a:gd name="T26" fmla="*/ 48 w 399"/>
                <a:gd name="T27" fmla="*/ 45 h 159"/>
                <a:gd name="T28" fmla="*/ 36 w 399"/>
                <a:gd name="T29" fmla="*/ 76 h 159"/>
                <a:gd name="T30" fmla="*/ 69 w 399"/>
                <a:gd name="T31" fmla="*/ 78 h 159"/>
                <a:gd name="T32" fmla="*/ 59 w 399"/>
                <a:gd name="T33" fmla="*/ 61 h 159"/>
                <a:gd name="T34" fmla="*/ 43 w 399"/>
                <a:gd name="T35" fmla="*/ 72 h 159"/>
                <a:gd name="T36" fmla="*/ 62 w 399"/>
                <a:gd name="T37" fmla="*/ 58 h 159"/>
                <a:gd name="T38" fmla="*/ 72 w 399"/>
                <a:gd name="T39" fmla="*/ 79 h 159"/>
                <a:gd name="T40" fmla="*/ 32 w 399"/>
                <a:gd name="T41" fmla="*/ 78 h 159"/>
                <a:gd name="T42" fmla="*/ 46 w 399"/>
                <a:gd name="T43" fmla="*/ 42 h 159"/>
                <a:gd name="T44" fmla="*/ 93 w 399"/>
                <a:gd name="T45" fmla="*/ 69 h 159"/>
                <a:gd name="T46" fmla="*/ 64 w 399"/>
                <a:gd name="T47" fmla="*/ 114 h 159"/>
                <a:gd name="T48" fmla="*/ 8 w 399"/>
                <a:gd name="T49" fmla="*/ 52 h 159"/>
                <a:gd name="T50" fmla="*/ 94 w 399"/>
                <a:gd name="T51" fmla="*/ 7 h 159"/>
                <a:gd name="T52" fmla="*/ 238 w 399"/>
                <a:gd name="T53" fmla="*/ 151 h 159"/>
                <a:gd name="T54" fmla="*/ 256 w 399"/>
                <a:gd name="T55" fmla="*/ 126 h 159"/>
                <a:gd name="T56" fmla="*/ 207 w 399"/>
                <a:gd name="T57" fmla="*/ 73 h 159"/>
                <a:gd name="T58" fmla="*/ 345 w 399"/>
                <a:gd name="T59" fmla="*/ 75 h 159"/>
                <a:gd name="T60" fmla="*/ 264 w 399"/>
                <a:gd name="T61" fmla="*/ 124 h 159"/>
                <a:gd name="T62" fmla="*/ 314 w 399"/>
                <a:gd name="T63" fmla="*/ 143 h 159"/>
                <a:gd name="T64" fmla="*/ 380 w 399"/>
                <a:gd name="T65" fmla="*/ 131 h 159"/>
                <a:gd name="T66" fmla="*/ 361 w 399"/>
                <a:gd name="T67" fmla="*/ 93 h 159"/>
                <a:gd name="T68" fmla="*/ 352 w 399"/>
                <a:gd name="T69" fmla="*/ 116 h 159"/>
                <a:gd name="T70" fmla="*/ 366 w 399"/>
                <a:gd name="T71" fmla="*/ 10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159">
                  <a:moveTo>
                    <a:pt x="366" y="100"/>
                  </a:moveTo>
                  <a:cubicBezTo>
                    <a:pt x="371" y="101"/>
                    <a:pt x="374" y="109"/>
                    <a:pt x="371" y="115"/>
                  </a:cubicBezTo>
                  <a:cubicBezTo>
                    <a:pt x="366" y="122"/>
                    <a:pt x="356" y="123"/>
                    <a:pt x="350" y="118"/>
                  </a:cubicBezTo>
                  <a:cubicBezTo>
                    <a:pt x="337" y="109"/>
                    <a:pt x="343" y="89"/>
                    <a:pt x="361" y="88"/>
                  </a:cubicBezTo>
                  <a:cubicBezTo>
                    <a:pt x="382" y="87"/>
                    <a:pt x="399" y="110"/>
                    <a:pt x="383" y="131"/>
                  </a:cubicBezTo>
                  <a:cubicBezTo>
                    <a:pt x="368" y="152"/>
                    <a:pt x="337" y="152"/>
                    <a:pt x="313" y="148"/>
                  </a:cubicBezTo>
                  <a:cubicBezTo>
                    <a:pt x="296" y="144"/>
                    <a:pt x="277" y="138"/>
                    <a:pt x="261" y="129"/>
                  </a:cubicBezTo>
                  <a:cubicBezTo>
                    <a:pt x="260" y="128"/>
                    <a:pt x="260" y="128"/>
                    <a:pt x="260" y="128"/>
                  </a:cubicBezTo>
                  <a:cubicBezTo>
                    <a:pt x="252" y="138"/>
                    <a:pt x="246" y="148"/>
                    <a:pt x="240" y="159"/>
                  </a:cubicBezTo>
                  <a:cubicBezTo>
                    <a:pt x="193" y="134"/>
                    <a:pt x="166" y="28"/>
                    <a:pt x="91" y="11"/>
                  </a:cubicBezTo>
                  <a:cubicBezTo>
                    <a:pt x="61" y="4"/>
                    <a:pt x="20" y="17"/>
                    <a:pt x="11" y="53"/>
                  </a:cubicBezTo>
                  <a:cubicBezTo>
                    <a:pt x="5" y="82"/>
                    <a:pt x="31" y="115"/>
                    <a:pt x="63" y="109"/>
                  </a:cubicBezTo>
                  <a:cubicBezTo>
                    <a:pt x="80" y="106"/>
                    <a:pt x="93" y="86"/>
                    <a:pt x="89" y="68"/>
                  </a:cubicBezTo>
                  <a:cubicBezTo>
                    <a:pt x="86" y="50"/>
                    <a:pt x="65" y="37"/>
                    <a:pt x="48" y="45"/>
                  </a:cubicBezTo>
                  <a:cubicBezTo>
                    <a:pt x="35" y="50"/>
                    <a:pt x="31" y="65"/>
                    <a:pt x="36" y="76"/>
                  </a:cubicBezTo>
                  <a:cubicBezTo>
                    <a:pt x="42" y="88"/>
                    <a:pt x="64" y="91"/>
                    <a:pt x="69" y="78"/>
                  </a:cubicBezTo>
                  <a:cubicBezTo>
                    <a:pt x="73" y="67"/>
                    <a:pt x="63" y="61"/>
                    <a:pt x="59" y="61"/>
                  </a:cubicBezTo>
                  <a:cubicBezTo>
                    <a:pt x="52" y="60"/>
                    <a:pt x="44" y="64"/>
                    <a:pt x="43" y="72"/>
                  </a:cubicBezTo>
                  <a:cubicBezTo>
                    <a:pt x="42" y="61"/>
                    <a:pt x="54" y="56"/>
                    <a:pt x="62" y="58"/>
                  </a:cubicBezTo>
                  <a:cubicBezTo>
                    <a:pt x="69" y="60"/>
                    <a:pt x="76" y="68"/>
                    <a:pt x="72" y="79"/>
                  </a:cubicBezTo>
                  <a:cubicBezTo>
                    <a:pt x="66" y="96"/>
                    <a:pt x="39" y="94"/>
                    <a:pt x="32" y="78"/>
                  </a:cubicBezTo>
                  <a:cubicBezTo>
                    <a:pt x="26" y="65"/>
                    <a:pt x="33" y="48"/>
                    <a:pt x="46" y="42"/>
                  </a:cubicBezTo>
                  <a:cubicBezTo>
                    <a:pt x="67" y="33"/>
                    <a:pt x="89" y="48"/>
                    <a:pt x="93" y="69"/>
                  </a:cubicBezTo>
                  <a:cubicBezTo>
                    <a:pt x="97" y="89"/>
                    <a:pt x="84" y="110"/>
                    <a:pt x="64" y="114"/>
                  </a:cubicBezTo>
                  <a:cubicBezTo>
                    <a:pt x="28" y="121"/>
                    <a:pt x="0" y="85"/>
                    <a:pt x="8" y="52"/>
                  </a:cubicBezTo>
                  <a:cubicBezTo>
                    <a:pt x="18" y="14"/>
                    <a:pt x="60" y="0"/>
                    <a:pt x="94" y="7"/>
                  </a:cubicBezTo>
                  <a:cubicBezTo>
                    <a:pt x="166" y="24"/>
                    <a:pt x="192" y="118"/>
                    <a:pt x="238" y="151"/>
                  </a:cubicBezTo>
                  <a:cubicBezTo>
                    <a:pt x="242" y="143"/>
                    <a:pt x="249" y="134"/>
                    <a:pt x="256" y="126"/>
                  </a:cubicBezTo>
                  <a:cubicBezTo>
                    <a:pt x="234" y="113"/>
                    <a:pt x="213" y="96"/>
                    <a:pt x="207" y="73"/>
                  </a:cubicBezTo>
                  <a:cubicBezTo>
                    <a:pt x="240" y="78"/>
                    <a:pt x="306" y="67"/>
                    <a:pt x="345" y="75"/>
                  </a:cubicBezTo>
                  <a:cubicBezTo>
                    <a:pt x="313" y="74"/>
                    <a:pt x="283" y="103"/>
                    <a:pt x="264" y="124"/>
                  </a:cubicBezTo>
                  <a:cubicBezTo>
                    <a:pt x="280" y="133"/>
                    <a:pt x="297" y="140"/>
                    <a:pt x="314" y="143"/>
                  </a:cubicBezTo>
                  <a:cubicBezTo>
                    <a:pt x="335" y="147"/>
                    <a:pt x="365" y="148"/>
                    <a:pt x="380" y="131"/>
                  </a:cubicBezTo>
                  <a:cubicBezTo>
                    <a:pt x="395" y="113"/>
                    <a:pt x="380" y="92"/>
                    <a:pt x="361" y="93"/>
                  </a:cubicBezTo>
                  <a:cubicBezTo>
                    <a:pt x="348" y="94"/>
                    <a:pt x="344" y="110"/>
                    <a:pt x="352" y="116"/>
                  </a:cubicBezTo>
                  <a:cubicBezTo>
                    <a:pt x="363" y="123"/>
                    <a:pt x="376" y="111"/>
                    <a:pt x="366" y="100"/>
                  </a:cubicBezTo>
                  <a:close/>
                </a:path>
              </a:pathLst>
            </a:custGeom>
            <a:solidFill>
              <a:schemeClr val="tx1">
                <a:alpha val="77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086298" y="1191992"/>
              <a:ext cx="1975492" cy="49074"/>
              <a:chOff x="5108253" y="1177442"/>
              <a:chExt cx="1975492" cy="49074"/>
            </a:xfrm>
          </p:grpSpPr>
          <p:cxnSp>
            <p:nvCxnSpPr>
              <p:cNvPr id="35" name="直接连接符 34"/>
              <p:cNvCxnSpPr/>
              <p:nvPr/>
            </p:nvCxnSpPr>
            <p:spPr>
              <a:xfrm>
                <a:off x="5108253" y="1226516"/>
                <a:ext cx="1975491" cy="0"/>
              </a:xfrm>
              <a:prstGeom prst="line">
                <a:avLst/>
              </a:prstGeom>
              <a:ln w="22225" cmpd="sng">
                <a:solidFill>
                  <a:schemeClr val="tx1">
                    <a:lumMod val="75000"/>
                    <a:lumOff val="25000"/>
                    <a:alpha val="8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108254" y="1177442"/>
                <a:ext cx="1975491" cy="0"/>
              </a:xfrm>
              <a:prstGeom prst="line">
                <a:avLst/>
              </a:prstGeom>
              <a:ln w="28575" cmpd="sng">
                <a:solidFill>
                  <a:schemeClr val="tx1">
                    <a:lumMod val="75000"/>
                    <a:lumOff val="25000"/>
                    <a:alpha val="83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5036885" y="696641"/>
            <a:ext cx="2071914" cy="523220"/>
          </a:xfrm>
          <a:prstGeom prst="rect">
            <a:avLst/>
          </a:prstGeom>
          <a:noFill/>
        </p:spPr>
        <p:txBody>
          <a:bodyPr wrap="square" rtlCol="0">
            <a:spAutoFit/>
          </a:bodyPr>
          <a:lstStyle/>
          <a:p>
            <a:pPr algn="ctr"/>
            <a:r>
              <a:rPr lang="en-US" altLang="zh-CN" sz="2800" dirty="0"/>
              <a:t>Erasure code</a:t>
            </a:r>
            <a:endParaRPr lang="zh-CN" altLang="en-US" sz="2800" dirty="0"/>
          </a:p>
        </p:txBody>
      </p:sp>
      <p:sp>
        <p:nvSpPr>
          <p:cNvPr id="21" name="矩形 20"/>
          <p:cNvSpPr/>
          <p:nvPr/>
        </p:nvSpPr>
        <p:spPr>
          <a:xfrm>
            <a:off x="8170073" y="4987424"/>
            <a:ext cx="1005403" cy="584775"/>
          </a:xfrm>
          <a:prstGeom prst="rect">
            <a:avLst/>
          </a:prstGeom>
        </p:spPr>
        <p:txBody>
          <a:bodyPr wrap="none">
            <a:spAutoFit/>
          </a:bodyPr>
          <a:lstStyle/>
          <a:p>
            <a:r>
              <a:rPr lang="zh-CN" altLang="en-US" sz="3200" dirty="0">
                <a:latin typeface="方正兰亭超细黑简体" panose="03000509000000000000" pitchFamily="2" charset="-122"/>
                <a:ea typeface="方正兰亭超细黑简体" panose="03000509000000000000" pitchFamily="2" charset="-122"/>
              </a:rPr>
              <a:t>日志</a:t>
            </a:r>
            <a:endParaRPr lang="zh-CN" altLang="en-US" sz="3200" dirty="0">
              <a:latin typeface="方正兰亭超细黑简体" panose="03000509000000000000" pitchFamily="2" charset="-122"/>
              <a:ea typeface="方正兰亭超细黑简体" panose="03000509000000000000" pitchFamily="2" charset="-122"/>
            </a:endParaRPr>
          </a:p>
        </p:txBody>
      </p:sp>
      <p:sp>
        <p:nvSpPr>
          <p:cNvPr id="22" name="矩形 21"/>
          <p:cNvSpPr/>
          <p:nvPr/>
        </p:nvSpPr>
        <p:spPr>
          <a:xfrm>
            <a:off x="8170073" y="1639886"/>
            <a:ext cx="2236510" cy="584775"/>
          </a:xfrm>
          <a:prstGeom prst="rect">
            <a:avLst/>
          </a:prstGeom>
        </p:spPr>
        <p:txBody>
          <a:bodyPr wrap="none">
            <a:spAutoFit/>
          </a:bodyPr>
          <a:lstStyle/>
          <a:p>
            <a:r>
              <a:rPr lang="zh-CN" altLang="en-US" sz="3200" dirty="0">
                <a:latin typeface="方正兰亭超细黑简体" panose="03000509000000000000" pitchFamily="2" charset="-122"/>
                <a:ea typeface="方正兰亭超细黑简体" panose="03000509000000000000" pitchFamily="2" charset="-122"/>
              </a:rPr>
              <a:t>柯西校验码</a:t>
            </a:r>
            <a:endParaRPr lang="zh-CN" altLang="en-US" sz="3200" dirty="0">
              <a:latin typeface="方正兰亭超细黑简体" panose="03000509000000000000" pitchFamily="2" charset="-122"/>
              <a:ea typeface="方正兰亭超细黑简体" panose="03000509000000000000" pitchFamily="2" charset="-122"/>
            </a:endParaRPr>
          </a:p>
        </p:txBody>
      </p:sp>
      <p:cxnSp>
        <p:nvCxnSpPr>
          <p:cNvPr id="23" name="直接连接符 22"/>
          <p:cNvCxnSpPr/>
          <p:nvPr/>
        </p:nvCxnSpPr>
        <p:spPr>
          <a:xfrm>
            <a:off x="6889984" y="1864644"/>
            <a:ext cx="900000"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912118" y="2755358"/>
            <a:ext cx="900000"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277193" y="1561811"/>
            <a:ext cx="532518" cy="769441"/>
          </a:xfrm>
          <a:prstGeom prst="rect">
            <a:avLst/>
          </a:prstGeom>
        </p:spPr>
        <p:txBody>
          <a:bodyPr wrap="none">
            <a:spAutoFit/>
          </a:bodyPr>
          <a:lstStyle/>
          <a:p>
            <a:r>
              <a:rPr lang="en-US" altLang="zh-CN" sz="4400" dirty="0">
                <a:effectLst>
                  <a:outerShdw blurRad="60007" dist="310007" dir="7680000" sy="30000" kx="1300200" algn="ctr" rotWithShape="0">
                    <a:prstClr val="black">
                      <a:alpha val="32000"/>
                    </a:prstClr>
                  </a:outerShdw>
                </a:effectLst>
                <a:latin typeface="方正兰亭超细黑简体" panose="03000509000000000000" pitchFamily="2" charset="-122"/>
                <a:ea typeface="方正兰亭超细黑简体" panose="03000509000000000000" pitchFamily="2" charset="-122"/>
              </a:rPr>
              <a:t>1</a:t>
            </a:r>
            <a:endParaRPr lang="zh-CN" altLang="en-US" sz="4400" dirty="0">
              <a:latin typeface="方正兰亭超细黑简体" panose="03000509000000000000" pitchFamily="2" charset="-122"/>
              <a:ea typeface="方正兰亭超细黑简体" panose="03000509000000000000" pitchFamily="2" charset="-122"/>
            </a:endParaRPr>
          </a:p>
        </p:txBody>
      </p:sp>
      <p:sp>
        <p:nvSpPr>
          <p:cNvPr id="26" name="矩形 25"/>
          <p:cNvSpPr/>
          <p:nvPr/>
        </p:nvSpPr>
        <p:spPr>
          <a:xfrm>
            <a:off x="6285679" y="2360068"/>
            <a:ext cx="532518" cy="769441"/>
          </a:xfrm>
          <a:prstGeom prst="rect">
            <a:avLst/>
          </a:prstGeom>
        </p:spPr>
        <p:txBody>
          <a:bodyPr wrap="none">
            <a:spAutoFit/>
          </a:bodyPr>
          <a:lstStyle/>
          <a:p>
            <a:r>
              <a:rPr lang="en-US" altLang="zh-CN" sz="4400" dirty="0">
                <a:effectLst>
                  <a:outerShdw blurRad="60007" dist="310007" dir="7680000" sy="30000" kx="1300200" algn="ctr" rotWithShape="0">
                    <a:prstClr val="black">
                      <a:alpha val="32000"/>
                    </a:prstClr>
                  </a:outerShdw>
                </a:effectLst>
                <a:latin typeface="方正兰亭超细黑简体" panose="03000509000000000000" pitchFamily="2" charset="-122"/>
                <a:ea typeface="方正兰亭超细黑简体" panose="03000509000000000000" pitchFamily="2" charset="-122"/>
              </a:rPr>
              <a:t>2</a:t>
            </a:r>
            <a:endParaRPr lang="zh-CN" altLang="en-US" sz="4400" dirty="0">
              <a:latin typeface="方正兰亭超细黑简体" panose="03000509000000000000" pitchFamily="2" charset="-122"/>
              <a:ea typeface="方正兰亭超细黑简体" panose="03000509000000000000" pitchFamily="2" charset="-122"/>
            </a:endParaRPr>
          </a:p>
        </p:txBody>
      </p:sp>
      <p:sp>
        <p:nvSpPr>
          <p:cNvPr id="27" name="矩形 26"/>
          <p:cNvSpPr/>
          <p:nvPr/>
        </p:nvSpPr>
        <p:spPr>
          <a:xfrm>
            <a:off x="8161158" y="3313987"/>
            <a:ext cx="2236510" cy="584775"/>
          </a:xfrm>
          <a:prstGeom prst="rect">
            <a:avLst/>
          </a:prstGeom>
        </p:spPr>
        <p:txBody>
          <a:bodyPr wrap="none">
            <a:spAutoFit/>
          </a:bodyPr>
          <a:lstStyle/>
          <a:p>
            <a:r>
              <a:rPr lang="zh-CN" altLang="en-US" sz="3200" dirty="0">
                <a:latin typeface="方正兰亭超细黑简体" panose="03000509000000000000" pitchFamily="2" charset="-122"/>
                <a:ea typeface="方正兰亭超细黑简体" panose="03000509000000000000" pitchFamily="2" charset="-122"/>
              </a:rPr>
              <a:t>局部校验块</a:t>
            </a:r>
            <a:endParaRPr lang="zh-CN" altLang="en-US" sz="3200" dirty="0">
              <a:latin typeface="方正兰亭超细黑简体" panose="03000509000000000000" pitchFamily="2" charset="-122"/>
              <a:ea typeface="方正兰亭超细黑简体" panose="03000509000000000000" pitchFamily="2" charset="-122"/>
            </a:endParaRPr>
          </a:p>
        </p:txBody>
      </p:sp>
      <p:sp>
        <p:nvSpPr>
          <p:cNvPr id="28" name="矩形 27"/>
          <p:cNvSpPr/>
          <p:nvPr/>
        </p:nvSpPr>
        <p:spPr>
          <a:xfrm>
            <a:off x="8170488" y="2510448"/>
            <a:ext cx="2646878" cy="584775"/>
          </a:xfrm>
          <a:prstGeom prst="rect">
            <a:avLst/>
          </a:prstGeom>
        </p:spPr>
        <p:txBody>
          <a:bodyPr wrap="square">
            <a:spAutoFit/>
          </a:bodyPr>
          <a:lstStyle/>
          <a:p>
            <a:r>
              <a:rPr lang="en-US" altLang="zh-CN" sz="3200" dirty="0">
                <a:latin typeface="方正兰亭超细黑简体" panose="03000509000000000000" pitchFamily="2" charset="-122"/>
                <a:ea typeface="方正兰亭超细黑简体" panose="03000509000000000000" pitchFamily="2" charset="-122"/>
              </a:rPr>
              <a:t>SIMD</a:t>
            </a:r>
            <a:endParaRPr lang="zh-CN" altLang="en-US" sz="3200" dirty="0">
              <a:latin typeface="方正兰亭超细黑简体" panose="03000509000000000000" pitchFamily="2" charset="-122"/>
              <a:ea typeface="方正兰亭超细黑简体" panose="03000509000000000000" pitchFamily="2" charset="-122"/>
            </a:endParaRPr>
          </a:p>
        </p:txBody>
      </p:sp>
      <p:cxnSp>
        <p:nvCxnSpPr>
          <p:cNvPr id="29" name="直接连接符 28"/>
          <p:cNvCxnSpPr/>
          <p:nvPr/>
        </p:nvCxnSpPr>
        <p:spPr>
          <a:xfrm>
            <a:off x="6889984" y="3606375"/>
            <a:ext cx="900000"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910456" y="4479981"/>
            <a:ext cx="900000"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272139" y="3223022"/>
            <a:ext cx="514885" cy="769441"/>
          </a:xfrm>
          <a:prstGeom prst="rect">
            <a:avLst/>
          </a:prstGeom>
        </p:spPr>
        <p:txBody>
          <a:bodyPr wrap="none">
            <a:spAutoFit/>
          </a:bodyPr>
          <a:lstStyle/>
          <a:p>
            <a:r>
              <a:rPr lang="en-US" altLang="zh-CN" sz="4400" dirty="0">
                <a:effectLst>
                  <a:outerShdw blurRad="60007" dist="310007" dir="7680000" sy="30000" kx="1300200" algn="ctr" rotWithShape="0">
                    <a:prstClr val="black">
                      <a:alpha val="32000"/>
                    </a:prstClr>
                  </a:outerShdw>
                </a:effectLst>
                <a:latin typeface="方正兰亭超细黑简体" panose="03000509000000000000" pitchFamily="2" charset="-122"/>
                <a:ea typeface="方正兰亭超细黑简体" panose="03000509000000000000" pitchFamily="2" charset="-122"/>
              </a:rPr>
              <a:t>3</a:t>
            </a:r>
            <a:endParaRPr lang="zh-CN" altLang="en-US" sz="4400" dirty="0">
              <a:latin typeface="方正兰亭超细黑简体" panose="03000509000000000000" pitchFamily="2" charset="-122"/>
              <a:ea typeface="方正兰亭超细黑简体" panose="03000509000000000000" pitchFamily="2" charset="-122"/>
            </a:endParaRPr>
          </a:p>
        </p:txBody>
      </p:sp>
      <p:sp>
        <p:nvSpPr>
          <p:cNvPr id="39" name="矩形 38"/>
          <p:cNvSpPr/>
          <p:nvPr/>
        </p:nvSpPr>
        <p:spPr>
          <a:xfrm>
            <a:off x="6272139" y="4092217"/>
            <a:ext cx="514885" cy="769441"/>
          </a:xfrm>
          <a:prstGeom prst="rect">
            <a:avLst/>
          </a:prstGeom>
        </p:spPr>
        <p:txBody>
          <a:bodyPr wrap="none">
            <a:spAutoFit/>
          </a:bodyPr>
          <a:lstStyle/>
          <a:p>
            <a:r>
              <a:rPr lang="en-US" altLang="zh-CN" sz="4400" dirty="0">
                <a:effectLst>
                  <a:outerShdw blurRad="60007" dist="310007" dir="7680000" sy="30000" kx="1300200" algn="ctr" rotWithShape="0">
                    <a:prstClr val="black">
                      <a:alpha val="32000"/>
                    </a:prstClr>
                  </a:outerShdw>
                </a:effectLst>
                <a:latin typeface="方正兰亭超细黑简体" panose="03000509000000000000" pitchFamily="2" charset="-122"/>
                <a:ea typeface="方正兰亭超细黑简体" panose="03000509000000000000" pitchFamily="2" charset="-122"/>
              </a:rPr>
              <a:t>4</a:t>
            </a:r>
            <a:endParaRPr lang="zh-CN" altLang="en-US" sz="4400" dirty="0">
              <a:latin typeface="方正兰亭超细黑简体" panose="03000509000000000000" pitchFamily="2" charset="-122"/>
              <a:ea typeface="方正兰亭超细黑简体" panose="03000509000000000000" pitchFamily="2" charset="-122"/>
            </a:endParaRPr>
          </a:p>
        </p:txBody>
      </p:sp>
      <p:sp>
        <p:nvSpPr>
          <p:cNvPr id="40" name="文本框 7"/>
          <p:cNvSpPr txBox="1">
            <a:spLocks noChangeArrowheads="1"/>
          </p:cNvSpPr>
          <p:nvPr/>
        </p:nvSpPr>
        <p:spPr bwMode="auto">
          <a:xfrm>
            <a:off x="2169596" y="3249575"/>
            <a:ext cx="187743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anose="020B0604020202020204" pitchFamily="34" charset="0"/>
              <a:buNone/>
            </a:pPr>
            <a:r>
              <a:rPr lang="zh-CN" altLang="en-US" sz="4400" dirty="0">
                <a:latin typeface="方正兰亭超细黑简体" panose="03000509000000000000" pitchFamily="2" charset="-122"/>
                <a:ea typeface="方正兰亭超细黑简体" panose="03000509000000000000" pitchFamily="2" charset="-122"/>
              </a:rPr>
              <a:t>纠删码</a:t>
            </a:r>
            <a:endParaRPr lang="zh-CN" altLang="en-US" sz="4400" dirty="0">
              <a:latin typeface="方正兰亭超细黑简体" panose="03000509000000000000" pitchFamily="2" charset="-122"/>
              <a:ea typeface="方正兰亭超细黑简体" panose="03000509000000000000" pitchFamily="2" charset="-122"/>
            </a:endParaRPr>
          </a:p>
        </p:txBody>
      </p:sp>
      <p:sp>
        <p:nvSpPr>
          <p:cNvPr id="41" name="矩形 40"/>
          <p:cNvSpPr/>
          <p:nvPr/>
        </p:nvSpPr>
        <p:spPr>
          <a:xfrm>
            <a:off x="8170073" y="4184549"/>
            <a:ext cx="2236510" cy="584775"/>
          </a:xfrm>
          <a:prstGeom prst="rect">
            <a:avLst/>
          </a:prstGeom>
        </p:spPr>
        <p:txBody>
          <a:bodyPr wrap="none">
            <a:spAutoFit/>
          </a:bodyPr>
          <a:lstStyle/>
          <a:p>
            <a:r>
              <a:rPr lang="zh-CN" altLang="en-US" sz="3200" dirty="0">
                <a:latin typeface="方正兰亭超细黑简体" panose="03000509000000000000" pitchFamily="2" charset="-122"/>
                <a:ea typeface="方正兰亭超细黑简体" panose="03000509000000000000" pitchFamily="2" charset="-122"/>
              </a:rPr>
              <a:t>缓存区分层</a:t>
            </a:r>
            <a:endParaRPr lang="zh-CN" altLang="en-US" sz="3200" dirty="0">
              <a:latin typeface="方正兰亭超细黑简体" panose="03000509000000000000" pitchFamily="2" charset="-122"/>
              <a:ea typeface="方正兰亭超细黑简体" panose="03000509000000000000" pitchFamily="2" charset="-122"/>
            </a:endParaRPr>
          </a:p>
        </p:txBody>
      </p:sp>
      <p:cxnSp>
        <p:nvCxnSpPr>
          <p:cNvPr id="42" name="直接连接符 41"/>
          <p:cNvCxnSpPr/>
          <p:nvPr/>
        </p:nvCxnSpPr>
        <p:spPr>
          <a:xfrm>
            <a:off x="6889984" y="5272682"/>
            <a:ext cx="900000"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6277193" y="4969849"/>
            <a:ext cx="514885" cy="769441"/>
          </a:xfrm>
          <a:prstGeom prst="rect">
            <a:avLst/>
          </a:prstGeom>
        </p:spPr>
        <p:txBody>
          <a:bodyPr wrap="none">
            <a:spAutoFit/>
          </a:bodyPr>
          <a:lstStyle/>
          <a:p>
            <a:r>
              <a:rPr lang="en-US" altLang="zh-CN" sz="4400" dirty="0">
                <a:effectLst>
                  <a:outerShdw blurRad="60007" dist="310007" dir="7680000" sy="30000" kx="1300200" algn="ctr" rotWithShape="0">
                    <a:prstClr val="black">
                      <a:alpha val="32000"/>
                    </a:prstClr>
                  </a:outerShdw>
                </a:effectLst>
                <a:latin typeface="方正兰亭超细黑简体" panose="03000509000000000000" pitchFamily="2" charset="-122"/>
                <a:ea typeface="方正兰亭超细黑简体" panose="03000509000000000000" pitchFamily="2" charset="-122"/>
              </a:rPr>
              <a:t>5</a:t>
            </a:r>
            <a:endParaRPr lang="zh-CN" altLang="en-US" sz="4400" dirty="0">
              <a:latin typeface="方正兰亭超细黑简体" panose="03000509000000000000" pitchFamily="2" charset="-122"/>
              <a:ea typeface="方正兰亭超细黑简体" panose="03000509000000000000" pitchFamily="2" charset="-122"/>
            </a:endParaRPr>
          </a:p>
        </p:txBody>
      </p:sp>
      <p:cxnSp>
        <p:nvCxnSpPr>
          <p:cNvPr id="44" name="直接连接符 43"/>
          <p:cNvCxnSpPr>
            <a:stCxn id="40" idx="3"/>
            <a:endCxn id="25" idx="1"/>
          </p:cNvCxnSpPr>
          <p:nvPr/>
        </p:nvCxnSpPr>
        <p:spPr>
          <a:xfrm flipV="1">
            <a:off x="4047033" y="1946532"/>
            <a:ext cx="2230160" cy="1687764"/>
          </a:xfrm>
          <a:prstGeom prst="line">
            <a:avLst/>
          </a:prstGeom>
          <a:ln w="6350">
            <a:solidFill>
              <a:schemeClr val="bg2">
                <a:lumMod val="75000"/>
                <a:alpha val="8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0" idx="3"/>
            <a:endCxn id="26" idx="1"/>
          </p:cNvCxnSpPr>
          <p:nvPr/>
        </p:nvCxnSpPr>
        <p:spPr>
          <a:xfrm flipV="1">
            <a:off x="4047033" y="2744789"/>
            <a:ext cx="2238646" cy="889507"/>
          </a:xfrm>
          <a:prstGeom prst="line">
            <a:avLst/>
          </a:prstGeom>
          <a:ln w="6350">
            <a:solidFill>
              <a:schemeClr val="bg2">
                <a:lumMod val="75000"/>
                <a:alpha val="8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40" idx="3"/>
            <a:endCxn id="38" idx="1"/>
          </p:cNvCxnSpPr>
          <p:nvPr/>
        </p:nvCxnSpPr>
        <p:spPr>
          <a:xfrm flipV="1">
            <a:off x="4047033" y="3607743"/>
            <a:ext cx="2225106" cy="26553"/>
          </a:xfrm>
          <a:prstGeom prst="line">
            <a:avLst/>
          </a:prstGeom>
          <a:ln w="6350">
            <a:solidFill>
              <a:schemeClr val="bg2">
                <a:lumMod val="75000"/>
                <a:alpha val="8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40" idx="3"/>
            <a:endCxn id="39" idx="1"/>
          </p:cNvCxnSpPr>
          <p:nvPr/>
        </p:nvCxnSpPr>
        <p:spPr>
          <a:xfrm>
            <a:off x="4047033" y="3634296"/>
            <a:ext cx="2225106" cy="842642"/>
          </a:xfrm>
          <a:prstGeom prst="line">
            <a:avLst/>
          </a:prstGeom>
          <a:ln w="6350">
            <a:solidFill>
              <a:schemeClr val="bg2">
                <a:lumMod val="75000"/>
                <a:alpha val="8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40" idx="3"/>
            <a:endCxn id="43" idx="1"/>
          </p:cNvCxnSpPr>
          <p:nvPr/>
        </p:nvCxnSpPr>
        <p:spPr>
          <a:xfrm>
            <a:off x="4047033" y="3634296"/>
            <a:ext cx="2230160" cy="1720274"/>
          </a:xfrm>
          <a:prstGeom prst="line">
            <a:avLst/>
          </a:prstGeom>
          <a:ln w="6350">
            <a:solidFill>
              <a:schemeClr val="bg2">
                <a:lumMod val="75000"/>
                <a:alpha val="8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1000"/>
                                        <p:tgtEl>
                                          <p:spTgt spid="45"/>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childTnLst>
                                </p:cTn>
                              </p:par>
                              <p:par>
                                <p:cTn id="17" presetID="10"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1000"/>
                                        <p:tgtEl>
                                          <p:spTgt spid="48"/>
                                        </p:tgtEl>
                                      </p:cBhvr>
                                    </p:animEffect>
                                  </p:childTnLst>
                                </p:cTn>
                              </p:par>
                            </p:childTnLst>
                          </p:cTn>
                        </p:par>
                        <p:par>
                          <p:cTn id="20" fill="hold">
                            <p:stCondLst>
                              <p:cond delay="1000"/>
                            </p:stCondLst>
                            <p:childTnLst>
                              <p:par>
                                <p:cTn id="21" presetID="37"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000"/>
                                        <p:tgtEl>
                                          <p:spTgt spid="21"/>
                                        </p:tgtEl>
                                      </p:cBhvr>
                                    </p:animEffect>
                                    <p:anim calcmode="lin" valueType="num">
                                      <p:cBhvr>
                                        <p:cTn id="24" dur="1000" fill="hold"/>
                                        <p:tgtEl>
                                          <p:spTgt spid="21"/>
                                        </p:tgtEl>
                                        <p:attrNameLst>
                                          <p:attrName>ppt_x</p:attrName>
                                        </p:attrNameLst>
                                      </p:cBhvr>
                                      <p:tavLst>
                                        <p:tav tm="0">
                                          <p:val>
                                            <p:strVal val="#ppt_x"/>
                                          </p:val>
                                        </p:tav>
                                        <p:tav tm="100000">
                                          <p:val>
                                            <p:strVal val="#ppt_x"/>
                                          </p:val>
                                        </p:tav>
                                      </p:tavLst>
                                    </p:anim>
                                    <p:anim calcmode="lin" valueType="num">
                                      <p:cBhvr>
                                        <p:cTn id="25" dur="900" decel="100000" fill="hold"/>
                                        <p:tgtEl>
                                          <p:spTgt spid="21"/>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27" presetID="37"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900" decel="100000" fill="hold"/>
                                        <p:tgtEl>
                                          <p:spTgt spid="22"/>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33" presetID="37"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1000"/>
                                        <p:tgtEl>
                                          <p:spTgt spid="23"/>
                                        </p:tgtEl>
                                      </p:cBhvr>
                                    </p:animEffect>
                                    <p:anim calcmode="lin" valueType="num">
                                      <p:cBhvr>
                                        <p:cTn id="36" dur="1000" fill="hold"/>
                                        <p:tgtEl>
                                          <p:spTgt spid="23"/>
                                        </p:tgtEl>
                                        <p:attrNameLst>
                                          <p:attrName>ppt_x</p:attrName>
                                        </p:attrNameLst>
                                      </p:cBhvr>
                                      <p:tavLst>
                                        <p:tav tm="0">
                                          <p:val>
                                            <p:strVal val="#ppt_x"/>
                                          </p:val>
                                        </p:tav>
                                        <p:tav tm="100000">
                                          <p:val>
                                            <p:strVal val="#ppt_x"/>
                                          </p:val>
                                        </p:tav>
                                      </p:tavLst>
                                    </p:anim>
                                    <p:anim calcmode="lin" valueType="num">
                                      <p:cBhvr>
                                        <p:cTn id="37" dur="900" decel="100000" fill="hold"/>
                                        <p:tgtEl>
                                          <p:spTgt spid="23"/>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39" presetID="37"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1000"/>
                                        <p:tgtEl>
                                          <p:spTgt spid="24"/>
                                        </p:tgtEl>
                                      </p:cBhvr>
                                    </p:animEffect>
                                    <p:anim calcmode="lin" valueType="num">
                                      <p:cBhvr>
                                        <p:cTn id="42" dur="1000" fill="hold"/>
                                        <p:tgtEl>
                                          <p:spTgt spid="24"/>
                                        </p:tgtEl>
                                        <p:attrNameLst>
                                          <p:attrName>ppt_x</p:attrName>
                                        </p:attrNameLst>
                                      </p:cBhvr>
                                      <p:tavLst>
                                        <p:tav tm="0">
                                          <p:val>
                                            <p:strVal val="#ppt_x"/>
                                          </p:val>
                                        </p:tav>
                                        <p:tav tm="100000">
                                          <p:val>
                                            <p:strVal val="#ppt_x"/>
                                          </p:val>
                                        </p:tav>
                                      </p:tavLst>
                                    </p:anim>
                                    <p:anim calcmode="lin" valueType="num">
                                      <p:cBhvr>
                                        <p:cTn id="43" dur="900" decel="100000" fill="hold"/>
                                        <p:tgtEl>
                                          <p:spTgt spid="24"/>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45" presetID="37"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1000"/>
                                        <p:tgtEl>
                                          <p:spTgt spid="25"/>
                                        </p:tgtEl>
                                      </p:cBhvr>
                                    </p:animEffect>
                                    <p:anim calcmode="lin" valueType="num">
                                      <p:cBhvr>
                                        <p:cTn id="48" dur="1000" fill="hold"/>
                                        <p:tgtEl>
                                          <p:spTgt spid="25"/>
                                        </p:tgtEl>
                                        <p:attrNameLst>
                                          <p:attrName>ppt_x</p:attrName>
                                        </p:attrNameLst>
                                      </p:cBhvr>
                                      <p:tavLst>
                                        <p:tav tm="0">
                                          <p:val>
                                            <p:strVal val="#ppt_x"/>
                                          </p:val>
                                        </p:tav>
                                        <p:tav tm="100000">
                                          <p:val>
                                            <p:strVal val="#ppt_x"/>
                                          </p:val>
                                        </p:tav>
                                      </p:tavLst>
                                    </p:anim>
                                    <p:anim calcmode="lin" valueType="num">
                                      <p:cBhvr>
                                        <p:cTn id="49" dur="900" decel="100000" fill="hold"/>
                                        <p:tgtEl>
                                          <p:spTgt spid="25"/>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51" presetID="37"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1000"/>
                                        <p:tgtEl>
                                          <p:spTgt spid="26"/>
                                        </p:tgtEl>
                                      </p:cBhvr>
                                    </p:animEffect>
                                    <p:anim calcmode="lin" valueType="num">
                                      <p:cBhvr>
                                        <p:cTn id="54" dur="1000" fill="hold"/>
                                        <p:tgtEl>
                                          <p:spTgt spid="26"/>
                                        </p:tgtEl>
                                        <p:attrNameLst>
                                          <p:attrName>ppt_x</p:attrName>
                                        </p:attrNameLst>
                                      </p:cBhvr>
                                      <p:tavLst>
                                        <p:tav tm="0">
                                          <p:val>
                                            <p:strVal val="#ppt_x"/>
                                          </p:val>
                                        </p:tav>
                                        <p:tav tm="100000">
                                          <p:val>
                                            <p:strVal val="#ppt_x"/>
                                          </p:val>
                                        </p:tav>
                                      </p:tavLst>
                                    </p:anim>
                                    <p:anim calcmode="lin" valueType="num">
                                      <p:cBhvr>
                                        <p:cTn id="55" dur="900" decel="100000" fill="hold"/>
                                        <p:tgtEl>
                                          <p:spTgt spid="26"/>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57" presetID="37"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anim calcmode="lin" valueType="num">
                                      <p:cBhvr>
                                        <p:cTn id="60" dur="1000" fill="hold"/>
                                        <p:tgtEl>
                                          <p:spTgt spid="27"/>
                                        </p:tgtEl>
                                        <p:attrNameLst>
                                          <p:attrName>ppt_x</p:attrName>
                                        </p:attrNameLst>
                                      </p:cBhvr>
                                      <p:tavLst>
                                        <p:tav tm="0">
                                          <p:val>
                                            <p:strVal val="#ppt_x"/>
                                          </p:val>
                                        </p:tav>
                                        <p:tav tm="100000">
                                          <p:val>
                                            <p:strVal val="#ppt_x"/>
                                          </p:val>
                                        </p:tav>
                                      </p:tavLst>
                                    </p:anim>
                                    <p:anim calcmode="lin" valueType="num">
                                      <p:cBhvr>
                                        <p:cTn id="61" dur="900" decel="100000" fill="hold"/>
                                        <p:tgtEl>
                                          <p:spTgt spid="27"/>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63" presetID="37"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1000"/>
                                        <p:tgtEl>
                                          <p:spTgt spid="28"/>
                                        </p:tgtEl>
                                      </p:cBhvr>
                                    </p:animEffect>
                                    <p:anim calcmode="lin" valueType="num">
                                      <p:cBhvr>
                                        <p:cTn id="66" dur="1000" fill="hold"/>
                                        <p:tgtEl>
                                          <p:spTgt spid="28"/>
                                        </p:tgtEl>
                                        <p:attrNameLst>
                                          <p:attrName>ppt_x</p:attrName>
                                        </p:attrNameLst>
                                      </p:cBhvr>
                                      <p:tavLst>
                                        <p:tav tm="0">
                                          <p:val>
                                            <p:strVal val="#ppt_x"/>
                                          </p:val>
                                        </p:tav>
                                        <p:tav tm="100000">
                                          <p:val>
                                            <p:strVal val="#ppt_x"/>
                                          </p:val>
                                        </p:tav>
                                      </p:tavLst>
                                    </p:anim>
                                    <p:anim calcmode="lin" valueType="num">
                                      <p:cBhvr>
                                        <p:cTn id="67" dur="900" decel="100000" fill="hold"/>
                                        <p:tgtEl>
                                          <p:spTgt spid="28"/>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69" presetID="37" presetClass="entr" presetSubtype="0" fill="hold"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1000"/>
                                        <p:tgtEl>
                                          <p:spTgt spid="29"/>
                                        </p:tgtEl>
                                      </p:cBhvr>
                                    </p:animEffect>
                                    <p:anim calcmode="lin" valueType="num">
                                      <p:cBhvr>
                                        <p:cTn id="72" dur="1000" fill="hold"/>
                                        <p:tgtEl>
                                          <p:spTgt spid="29"/>
                                        </p:tgtEl>
                                        <p:attrNameLst>
                                          <p:attrName>ppt_x</p:attrName>
                                        </p:attrNameLst>
                                      </p:cBhvr>
                                      <p:tavLst>
                                        <p:tav tm="0">
                                          <p:val>
                                            <p:strVal val="#ppt_x"/>
                                          </p:val>
                                        </p:tav>
                                        <p:tav tm="100000">
                                          <p:val>
                                            <p:strVal val="#ppt_x"/>
                                          </p:val>
                                        </p:tav>
                                      </p:tavLst>
                                    </p:anim>
                                    <p:anim calcmode="lin" valueType="num">
                                      <p:cBhvr>
                                        <p:cTn id="73" dur="900" decel="100000" fill="hold"/>
                                        <p:tgtEl>
                                          <p:spTgt spid="29"/>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75" presetID="37"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1000"/>
                                        <p:tgtEl>
                                          <p:spTgt spid="37"/>
                                        </p:tgtEl>
                                      </p:cBhvr>
                                    </p:animEffect>
                                    <p:anim calcmode="lin" valueType="num">
                                      <p:cBhvr>
                                        <p:cTn id="78" dur="1000" fill="hold"/>
                                        <p:tgtEl>
                                          <p:spTgt spid="37"/>
                                        </p:tgtEl>
                                        <p:attrNameLst>
                                          <p:attrName>ppt_x</p:attrName>
                                        </p:attrNameLst>
                                      </p:cBhvr>
                                      <p:tavLst>
                                        <p:tav tm="0">
                                          <p:val>
                                            <p:strVal val="#ppt_x"/>
                                          </p:val>
                                        </p:tav>
                                        <p:tav tm="100000">
                                          <p:val>
                                            <p:strVal val="#ppt_x"/>
                                          </p:val>
                                        </p:tav>
                                      </p:tavLst>
                                    </p:anim>
                                    <p:anim calcmode="lin" valueType="num">
                                      <p:cBhvr>
                                        <p:cTn id="79" dur="900" decel="100000" fill="hold"/>
                                        <p:tgtEl>
                                          <p:spTgt spid="37"/>
                                        </p:tgtEl>
                                        <p:attrNameLst>
                                          <p:attrName>ppt_y</p:attrName>
                                        </p:attrNameLst>
                                      </p:cBhvr>
                                      <p:tavLst>
                                        <p:tav tm="0">
                                          <p:val>
                                            <p:strVal val="#ppt_y+1"/>
                                          </p:val>
                                        </p:tav>
                                        <p:tav tm="100000">
                                          <p:val>
                                            <p:strVal val="#ppt_y-.03"/>
                                          </p:val>
                                        </p:tav>
                                      </p:tavLst>
                                    </p:anim>
                                    <p:anim calcmode="lin" valueType="num">
                                      <p:cBhvr>
                                        <p:cTn id="80"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par>
                                <p:cTn id="81" presetID="37"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1000"/>
                                        <p:tgtEl>
                                          <p:spTgt spid="38"/>
                                        </p:tgtEl>
                                      </p:cBhvr>
                                    </p:animEffect>
                                    <p:anim calcmode="lin" valueType="num">
                                      <p:cBhvr>
                                        <p:cTn id="84" dur="1000" fill="hold"/>
                                        <p:tgtEl>
                                          <p:spTgt spid="38"/>
                                        </p:tgtEl>
                                        <p:attrNameLst>
                                          <p:attrName>ppt_x</p:attrName>
                                        </p:attrNameLst>
                                      </p:cBhvr>
                                      <p:tavLst>
                                        <p:tav tm="0">
                                          <p:val>
                                            <p:strVal val="#ppt_x"/>
                                          </p:val>
                                        </p:tav>
                                        <p:tav tm="100000">
                                          <p:val>
                                            <p:strVal val="#ppt_x"/>
                                          </p:val>
                                        </p:tav>
                                      </p:tavLst>
                                    </p:anim>
                                    <p:anim calcmode="lin" valueType="num">
                                      <p:cBhvr>
                                        <p:cTn id="85" dur="900" decel="100000" fill="hold"/>
                                        <p:tgtEl>
                                          <p:spTgt spid="38"/>
                                        </p:tgtEl>
                                        <p:attrNameLst>
                                          <p:attrName>ppt_y</p:attrName>
                                        </p:attrNameLst>
                                      </p:cBhvr>
                                      <p:tavLst>
                                        <p:tav tm="0">
                                          <p:val>
                                            <p:strVal val="#ppt_y+1"/>
                                          </p:val>
                                        </p:tav>
                                        <p:tav tm="100000">
                                          <p:val>
                                            <p:strVal val="#ppt_y-.03"/>
                                          </p:val>
                                        </p:tav>
                                      </p:tavLst>
                                    </p:anim>
                                    <p:anim calcmode="lin" valueType="num">
                                      <p:cBhvr>
                                        <p:cTn id="8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87" presetID="37" presetClass="entr" presetSubtype="0"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fade">
                                      <p:cBhvr>
                                        <p:cTn id="89" dur="1000"/>
                                        <p:tgtEl>
                                          <p:spTgt spid="39"/>
                                        </p:tgtEl>
                                      </p:cBhvr>
                                    </p:animEffect>
                                    <p:anim calcmode="lin" valueType="num">
                                      <p:cBhvr>
                                        <p:cTn id="90" dur="1000" fill="hold"/>
                                        <p:tgtEl>
                                          <p:spTgt spid="39"/>
                                        </p:tgtEl>
                                        <p:attrNameLst>
                                          <p:attrName>ppt_x</p:attrName>
                                        </p:attrNameLst>
                                      </p:cBhvr>
                                      <p:tavLst>
                                        <p:tav tm="0">
                                          <p:val>
                                            <p:strVal val="#ppt_x"/>
                                          </p:val>
                                        </p:tav>
                                        <p:tav tm="100000">
                                          <p:val>
                                            <p:strVal val="#ppt_x"/>
                                          </p:val>
                                        </p:tav>
                                      </p:tavLst>
                                    </p:anim>
                                    <p:anim calcmode="lin" valueType="num">
                                      <p:cBhvr>
                                        <p:cTn id="91" dur="900" decel="100000" fill="hold"/>
                                        <p:tgtEl>
                                          <p:spTgt spid="39"/>
                                        </p:tgtEl>
                                        <p:attrNameLst>
                                          <p:attrName>ppt_y</p:attrName>
                                        </p:attrNameLst>
                                      </p:cBhvr>
                                      <p:tavLst>
                                        <p:tav tm="0">
                                          <p:val>
                                            <p:strVal val="#ppt_y+1"/>
                                          </p:val>
                                        </p:tav>
                                        <p:tav tm="100000">
                                          <p:val>
                                            <p:strVal val="#ppt_y-.03"/>
                                          </p:val>
                                        </p:tav>
                                      </p:tavLst>
                                    </p:anim>
                                    <p:anim calcmode="lin" valueType="num">
                                      <p:cBhvr>
                                        <p:cTn id="92"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93" presetID="37" presetClass="entr" presetSubtype="0"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1000"/>
                                        <p:tgtEl>
                                          <p:spTgt spid="41"/>
                                        </p:tgtEl>
                                      </p:cBhvr>
                                    </p:animEffect>
                                    <p:anim calcmode="lin" valueType="num">
                                      <p:cBhvr>
                                        <p:cTn id="96" dur="1000" fill="hold"/>
                                        <p:tgtEl>
                                          <p:spTgt spid="41"/>
                                        </p:tgtEl>
                                        <p:attrNameLst>
                                          <p:attrName>ppt_x</p:attrName>
                                        </p:attrNameLst>
                                      </p:cBhvr>
                                      <p:tavLst>
                                        <p:tav tm="0">
                                          <p:val>
                                            <p:strVal val="#ppt_x"/>
                                          </p:val>
                                        </p:tav>
                                        <p:tav tm="100000">
                                          <p:val>
                                            <p:strVal val="#ppt_x"/>
                                          </p:val>
                                        </p:tav>
                                      </p:tavLst>
                                    </p:anim>
                                    <p:anim calcmode="lin" valueType="num">
                                      <p:cBhvr>
                                        <p:cTn id="97" dur="900" decel="100000" fill="hold"/>
                                        <p:tgtEl>
                                          <p:spTgt spid="41"/>
                                        </p:tgtEl>
                                        <p:attrNameLst>
                                          <p:attrName>ppt_y</p:attrName>
                                        </p:attrNameLst>
                                      </p:cBhvr>
                                      <p:tavLst>
                                        <p:tav tm="0">
                                          <p:val>
                                            <p:strVal val="#ppt_y+1"/>
                                          </p:val>
                                        </p:tav>
                                        <p:tav tm="100000">
                                          <p:val>
                                            <p:strVal val="#ppt_y-.03"/>
                                          </p:val>
                                        </p:tav>
                                      </p:tavLst>
                                    </p:anim>
                                    <p:anim calcmode="lin" valueType="num">
                                      <p:cBhvr>
                                        <p:cTn id="98"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par>
                                <p:cTn id="99" presetID="37" presetClass="entr" presetSubtype="0"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fade">
                                      <p:cBhvr>
                                        <p:cTn id="101" dur="1000"/>
                                        <p:tgtEl>
                                          <p:spTgt spid="42"/>
                                        </p:tgtEl>
                                      </p:cBhvr>
                                    </p:animEffect>
                                    <p:anim calcmode="lin" valueType="num">
                                      <p:cBhvr>
                                        <p:cTn id="102" dur="1000" fill="hold"/>
                                        <p:tgtEl>
                                          <p:spTgt spid="42"/>
                                        </p:tgtEl>
                                        <p:attrNameLst>
                                          <p:attrName>ppt_x</p:attrName>
                                        </p:attrNameLst>
                                      </p:cBhvr>
                                      <p:tavLst>
                                        <p:tav tm="0">
                                          <p:val>
                                            <p:strVal val="#ppt_x"/>
                                          </p:val>
                                        </p:tav>
                                        <p:tav tm="100000">
                                          <p:val>
                                            <p:strVal val="#ppt_x"/>
                                          </p:val>
                                        </p:tav>
                                      </p:tavLst>
                                    </p:anim>
                                    <p:anim calcmode="lin" valueType="num">
                                      <p:cBhvr>
                                        <p:cTn id="103" dur="900" decel="100000" fill="hold"/>
                                        <p:tgtEl>
                                          <p:spTgt spid="42"/>
                                        </p:tgtEl>
                                        <p:attrNameLst>
                                          <p:attrName>ppt_y</p:attrName>
                                        </p:attrNameLst>
                                      </p:cBhvr>
                                      <p:tavLst>
                                        <p:tav tm="0">
                                          <p:val>
                                            <p:strVal val="#ppt_y+1"/>
                                          </p:val>
                                        </p:tav>
                                        <p:tav tm="100000">
                                          <p:val>
                                            <p:strVal val="#ppt_y-.03"/>
                                          </p:val>
                                        </p:tav>
                                      </p:tavLst>
                                    </p:anim>
                                    <p:anim calcmode="lin" valueType="num">
                                      <p:cBhvr>
                                        <p:cTn id="104" dur="100" accel="100000" fill="hold">
                                          <p:stCondLst>
                                            <p:cond delay="900"/>
                                          </p:stCondLst>
                                        </p:cTn>
                                        <p:tgtEl>
                                          <p:spTgt spid="42"/>
                                        </p:tgtEl>
                                        <p:attrNameLst>
                                          <p:attrName>ppt_y</p:attrName>
                                        </p:attrNameLst>
                                      </p:cBhvr>
                                      <p:tavLst>
                                        <p:tav tm="0">
                                          <p:val>
                                            <p:strVal val="#ppt_y-.03"/>
                                          </p:val>
                                        </p:tav>
                                        <p:tav tm="100000">
                                          <p:val>
                                            <p:strVal val="#ppt_y"/>
                                          </p:val>
                                        </p:tav>
                                      </p:tavLst>
                                    </p:anim>
                                  </p:childTnLst>
                                </p:cTn>
                              </p:par>
                              <p:par>
                                <p:cTn id="105" presetID="37" presetClass="entr" presetSubtype="0" fill="hold" grpId="0" nodeType="with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fade">
                                      <p:cBhvr>
                                        <p:cTn id="107" dur="1000"/>
                                        <p:tgtEl>
                                          <p:spTgt spid="43"/>
                                        </p:tgtEl>
                                      </p:cBhvr>
                                    </p:animEffect>
                                    <p:anim calcmode="lin" valueType="num">
                                      <p:cBhvr>
                                        <p:cTn id="108" dur="1000" fill="hold"/>
                                        <p:tgtEl>
                                          <p:spTgt spid="43"/>
                                        </p:tgtEl>
                                        <p:attrNameLst>
                                          <p:attrName>ppt_x</p:attrName>
                                        </p:attrNameLst>
                                      </p:cBhvr>
                                      <p:tavLst>
                                        <p:tav tm="0">
                                          <p:val>
                                            <p:strVal val="#ppt_x"/>
                                          </p:val>
                                        </p:tav>
                                        <p:tav tm="100000">
                                          <p:val>
                                            <p:strVal val="#ppt_x"/>
                                          </p:val>
                                        </p:tav>
                                      </p:tavLst>
                                    </p:anim>
                                    <p:anim calcmode="lin" valueType="num">
                                      <p:cBhvr>
                                        <p:cTn id="109" dur="900" decel="100000" fill="hold"/>
                                        <p:tgtEl>
                                          <p:spTgt spid="43"/>
                                        </p:tgtEl>
                                        <p:attrNameLst>
                                          <p:attrName>ppt_y</p:attrName>
                                        </p:attrNameLst>
                                      </p:cBhvr>
                                      <p:tavLst>
                                        <p:tav tm="0">
                                          <p:val>
                                            <p:strVal val="#ppt_y+1"/>
                                          </p:val>
                                        </p:tav>
                                        <p:tav tm="100000">
                                          <p:val>
                                            <p:strVal val="#ppt_y-.03"/>
                                          </p:val>
                                        </p:tav>
                                      </p:tavLst>
                                    </p:anim>
                                    <p:anim calcmode="lin" valueType="num">
                                      <p:cBhvr>
                                        <p:cTn id="110" dur="100" accel="100000" fill="hold">
                                          <p:stCondLst>
                                            <p:cond delay="900"/>
                                          </p:stCondLst>
                                        </p:cTn>
                                        <p:tgtEl>
                                          <p:spTgt spid="4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5" grpId="0"/>
      <p:bldP spid="26" grpId="0"/>
      <p:bldP spid="27" grpId="0"/>
      <p:bldP spid="28" grpId="0"/>
      <p:bldP spid="38" grpId="0"/>
      <p:bldP spid="39" grpId="0"/>
      <p:bldP spid="41" grpId="0"/>
      <p:bldP spid="4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1626</Words>
  <Application>WPS 演示</Application>
  <PresentationFormat>宽屏</PresentationFormat>
  <Paragraphs>490</Paragraphs>
  <Slides>46</Slides>
  <Notes>21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46</vt:i4>
      </vt:variant>
    </vt:vector>
  </HeadingPairs>
  <TitlesOfParts>
    <vt:vector size="61" baseType="lpstr">
      <vt:lpstr>Arial</vt:lpstr>
      <vt:lpstr>宋体</vt:lpstr>
      <vt:lpstr>Wingdings</vt:lpstr>
      <vt:lpstr>张海山锐线体简</vt:lpstr>
      <vt:lpstr>Calibri</vt:lpstr>
      <vt:lpstr>等线</vt:lpstr>
      <vt:lpstr>方正兰亭超细黑简体</vt:lpstr>
      <vt:lpstr>微软雅黑</vt:lpstr>
      <vt:lpstr>Arial Unicode MS</vt:lpstr>
      <vt:lpstr>Calibri Light</vt:lpstr>
      <vt:lpstr>Calibri</vt:lpstr>
      <vt:lpstr>方正姚体</vt:lpstr>
      <vt:lpstr>Adobe Devanagari</vt:lpstr>
      <vt:lpstr>SWTxt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zhw</cp:lastModifiedBy>
  <cp:revision>130</cp:revision>
  <dcterms:created xsi:type="dcterms:W3CDTF">2014-08-07T06:03:00Z</dcterms:created>
  <dcterms:modified xsi:type="dcterms:W3CDTF">2019-07-07T04:45:25Z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